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557" r:id="rId6"/>
    <p:sldId id="618" r:id="rId7"/>
    <p:sldId id="617" r:id="rId8"/>
    <p:sldId id="619" r:id="rId9"/>
    <p:sldId id="620" r:id="rId10"/>
    <p:sldId id="621" r:id="rId11"/>
    <p:sldId id="622" r:id="rId12"/>
    <p:sldId id="623" r:id="rId13"/>
    <p:sldId id="624" r:id="rId14"/>
    <p:sldId id="625" r:id="rId15"/>
    <p:sldId id="626" r:id="rId16"/>
    <p:sldId id="586" r:id="rId17"/>
    <p:sldId id="627" r:id="rId18"/>
    <p:sldId id="628" r:id="rId19"/>
    <p:sldId id="629" r:id="rId20"/>
    <p:sldId id="630" r:id="rId21"/>
    <p:sldId id="631" r:id="rId22"/>
    <p:sldId id="632" r:id="rId23"/>
    <p:sldId id="633" r:id="rId24"/>
    <p:sldId id="634" r:id="rId25"/>
    <p:sldId id="635" r:id="rId26"/>
    <p:sldId id="616" r:id="rId27"/>
  </p:sldIdLst>
  <p:sldSz cx="12192000" cy="6858000"/>
  <p:notesSz cx="10234613" cy="7104063"/>
  <p:embeddedFontLst>
    <p:embeddedFont>
      <p:font typeface="KoPub돋움체_Pro Medium" pitchFamily="2" charset="-127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9393"/>
    <a:srgbClr val="E7E8E8"/>
    <a:srgbClr val="FFFFFF"/>
    <a:srgbClr val="000000"/>
    <a:srgbClr val="2E75B6"/>
    <a:srgbClr val="E4E4E4"/>
    <a:srgbClr val="EE853E"/>
    <a:srgbClr val="EE5AD9"/>
    <a:srgbClr val="4472C4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5" autoAdjust="0"/>
    <p:restoredTop sz="83248" autoAdjust="0"/>
  </p:normalViewPr>
  <p:slideViewPr>
    <p:cSldViewPr snapToGrid="0" snapToObjects="1">
      <p:cViewPr varScale="1">
        <p:scale>
          <a:sx n="155" d="100"/>
          <a:sy n="155" d="100"/>
        </p:scale>
        <p:origin x="200" y="5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134" d="100"/>
          <a:sy n="134" d="100"/>
        </p:scale>
        <p:origin x="52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6700A1-4953-7442-B083-DA74B78B94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F4AB0-A2AD-7944-9E59-3F5A71E2E6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/>
            </a:lvl1pPr>
          </a:lstStyle>
          <a:p>
            <a:fld id="{6C159364-E400-9144-B825-97016E3D586E}" type="datetimeFigureOut">
              <a:rPr kumimoji="1" lang="x-none" altLang="en-US" smtClean="0">
                <a:latin typeface="KoPub돋움체_Pro Medium" panose="00000600000000000000" pitchFamily="50" charset="-127"/>
              </a:rPr>
              <a:t>2021. 10. 29.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9F7BBF-A5A5-FE44-8729-463CC716FE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B0F94-1E9C-884F-9ADB-04B91D0861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/>
            </a:lvl1pPr>
          </a:lstStyle>
          <a:p>
            <a:fld id="{E2E58B7E-C4FD-7449-BCD9-23E858C38665}" type="slidenum">
              <a:rPr kumimoji="1" lang="x-none" altLang="en-US" smtClean="0">
                <a:latin typeface="KoPub돋움체_Pro Medium" panose="00000600000000000000" pitchFamily="50" charset="-127"/>
              </a:rPr>
              <a:t>‹#›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606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7ACBAC43-8831-471B-9AD2-DEA4CF69AB45}" type="datetimeFigureOut">
              <a:rPr lang="ko-KR" altLang="en-US" smtClean="0"/>
              <a:pPr/>
              <a:t>2021. 10. 29.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89263" y="889000"/>
            <a:ext cx="4256087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399" tIns="47700" rIns="95399" bIns="4770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3" y="3418831"/>
            <a:ext cx="8187690" cy="2797225"/>
          </a:xfrm>
          <a:prstGeom prst="rect">
            <a:avLst/>
          </a:prstGeom>
        </p:spPr>
        <p:txBody>
          <a:bodyPr vert="horz" lIns="95399" tIns="47700" rIns="95399" bIns="4770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AC73E239-C879-4571-900D-2AB9993AA5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70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974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728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919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/>
              <a:t>Even if the input is not drawn from a uniform distribution, bucket sort may still run in linear time.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172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629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779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112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611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179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992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/>
              <a:t>we already</a:t>
            </a:r>
          </a:p>
          <a:p>
            <a:pPr algn="l"/>
            <a:r>
              <a:rPr lang="en-US" altLang="ko-KR" sz="1800" b="0" i="0" u="none" strike="noStrike" baseline="0" dirty="0"/>
              <a:t>know k values that are smaller than the </a:t>
            </a:r>
            <a:r>
              <a:rPr lang="en-US" altLang="ko-KR" sz="1800" b="0" i="0" u="none" strike="noStrike" baseline="0" dirty="0" err="1"/>
              <a:t>i</a:t>
            </a:r>
            <a:r>
              <a:rPr lang="en-US" altLang="ko-KR" sz="1800" b="0" i="0" u="none" strike="noStrike" baseline="0" dirty="0"/>
              <a:t> </a:t>
            </a:r>
            <a:r>
              <a:rPr lang="en-US" altLang="ko-KR" sz="1800" b="0" i="0" u="none" strike="noStrike" baseline="0" dirty="0" err="1"/>
              <a:t>th</a:t>
            </a:r>
            <a:r>
              <a:rPr lang="en-US" altLang="ko-KR" sz="1800" b="0" i="0" u="none" strike="noStrike" baseline="0" dirty="0"/>
              <a:t> smallest element of </a:t>
            </a:r>
            <a:r>
              <a:rPr lang="en-US" altLang="ko-KR" sz="1800" b="0" i="0" u="none" strike="noStrike" baseline="0" dirty="0" err="1"/>
              <a:t>AOEp</a:t>
            </a:r>
            <a:r>
              <a:rPr lang="en-US" altLang="ko-KR" sz="1800" b="0" i="0" u="none" strike="noStrike" baseline="0" dirty="0"/>
              <a:t> : : r$—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8429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70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2392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6501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/>
              <a:t>we already</a:t>
            </a:r>
          </a:p>
          <a:p>
            <a:pPr algn="l"/>
            <a:r>
              <a:rPr lang="en-US" altLang="ko-KR" sz="1800" b="0" i="0" u="none" strike="noStrike" baseline="0" dirty="0"/>
              <a:t>know k values that are smaller than the </a:t>
            </a:r>
            <a:r>
              <a:rPr lang="en-US" altLang="ko-KR" sz="1800" b="0" i="0" u="none" strike="noStrike" baseline="0" dirty="0" err="1"/>
              <a:t>i</a:t>
            </a:r>
            <a:r>
              <a:rPr lang="en-US" altLang="ko-KR" sz="1800" b="0" i="0" u="none" strike="noStrike" baseline="0" dirty="0"/>
              <a:t> </a:t>
            </a:r>
            <a:r>
              <a:rPr lang="en-US" altLang="ko-KR" sz="1800" b="0" i="0" u="none" strike="noStrike" baseline="0" dirty="0" err="1"/>
              <a:t>th</a:t>
            </a:r>
            <a:r>
              <a:rPr lang="en-US" altLang="ko-KR" sz="1800" b="0" i="0" u="none" strike="noStrike" baseline="0" dirty="0"/>
              <a:t> smallest element of </a:t>
            </a:r>
            <a:r>
              <a:rPr lang="en-US" altLang="ko-KR" sz="1800" b="0" i="0" u="none" strike="noStrike" baseline="0" dirty="0" err="1"/>
              <a:t>AOEp</a:t>
            </a:r>
            <a:r>
              <a:rPr lang="en-US" altLang="ko-KR" sz="1800" b="0" i="0" u="none" strike="noStrike" baseline="0" dirty="0"/>
              <a:t> : : r$—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944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97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8408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024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810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065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7780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943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Since the inputs are uniformly and independently distributed over [0,1), we do not expect many numbers to fall into each bucket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323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3496F-42AB-A941-999F-A9E7F3604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98649"/>
          </a:xfrm>
        </p:spPr>
        <p:txBody>
          <a:bodyPr anchor="b"/>
          <a:lstStyle>
            <a:lvl1pPr algn="ctr">
              <a:defRPr sz="6000" b="1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B7E2F5-217C-1B43-9BA4-EB14062A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C8339-DB78-3B4B-BC38-44D75181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84B74-D02B-9B4C-8735-80C66163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08571-F9F2-3D48-9FB5-8F72DE06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2446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7DFD6-B74B-C64E-B483-7395F797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3E598F-2618-5043-94E0-CA54ACEF6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6FEB1D-97C7-6043-AAC3-F6F1F3D6C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953D0D-D06B-5445-9CB0-C27362E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90C0C-624D-0B4B-BCAA-2BF80912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650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C1E77F-5D2E-CA40-ADEC-BC263074B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BAA67B-DFE8-804D-BE50-4072E4D3B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AFE1A-D856-2440-8FEB-52101450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76C43-A3ED-2446-BCF4-4149A85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CA692-93BA-3444-B72C-AEE0FAD3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4341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E122BA0-4713-334A-9F50-9E14A354E6CF}"/>
              </a:ext>
            </a:extLst>
          </p:cNvPr>
          <p:cNvSpPr/>
          <p:nvPr userDrawn="1"/>
        </p:nvSpPr>
        <p:spPr>
          <a:xfrm>
            <a:off x="0" y="736"/>
            <a:ext cx="12192000" cy="877521"/>
          </a:xfrm>
          <a:prstGeom prst="rect">
            <a:avLst/>
          </a:prstGeom>
          <a:gradFill flip="none" rotWithShape="1">
            <a:gsLst>
              <a:gs pos="0">
                <a:schemeClr val="dk2">
                  <a:tint val="93000"/>
                  <a:satMod val="150000"/>
                  <a:shade val="98000"/>
                  <a:lumMod val="102000"/>
                </a:schemeClr>
              </a:gs>
              <a:gs pos="30000">
                <a:schemeClr val="dk2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dk2">
                  <a:shade val="63000"/>
                  <a:satMod val="1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4CA037-67A6-004A-ABDF-5D330CC6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57473-5353-CF41-AEBE-FA6B19FE3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45" y="1062900"/>
            <a:ext cx="11312769" cy="5331313"/>
          </a:xfrm>
        </p:spPr>
        <p:txBody>
          <a:bodyPr/>
          <a:lstStyle>
            <a:lvl1pPr>
              <a:defRPr b="0" i="0">
                <a:solidFill>
                  <a:srgbClr val="5B91B8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2pPr>
            <a:lvl3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3pPr>
            <a:lvl4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4pPr>
            <a:lvl5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BC8157-6F52-C949-8759-BF432FD2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5231" y="130674"/>
            <a:ext cx="1309164" cy="637476"/>
          </a:xfrm>
        </p:spPr>
        <p:txBody>
          <a:bodyPr/>
          <a:lstStyle>
            <a:lvl1pPr>
              <a:defRPr sz="20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r>
              <a:rPr kumimoji="1" lang="en-US" altLang="en-US" dirty="0"/>
              <a:t>/8</a:t>
            </a:r>
            <a:endParaRPr kumimoji="1" lang="x-none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4FA12-34A7-ED46-BA29-FDE78C7A7E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926" y="6444673"/>
            <a:ext cx="1160468" cy="3737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7FA321-874D-6546-8207-0C707C5527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5490" y="6492875"/>
            <a:ext cx="1479740" cy="2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1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A69B3-8D35-9443-826F-A4FAC60F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C588B-BBE6-5240-A1BA-C55F32527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F49BE-A716-CC44-B76A-21C73662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4A01F-57F0-524B-A271-4D542EDA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67C2E7-CB4D-E443-830E-3AB94B0F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6943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39C85-D612-F340-9C22-F4951CBE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DCB93-1CDE-7C4A-A22D-4DA75F561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8CBF3E-E344-7F4D-B8DC-06BE1E2B9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4B113E-7EBE-4B46-A4A0-365295ED0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611882-BC97-C54C-8E54-5CDF0CA9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5CEEA2-9FD1-4D4A-ACF9-6AC06387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4993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6248E-FE00-A04C-B940-A6840020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642F2-B759-EA42-9B55-80819CEE8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3B4E0-ADD5-3E42-B5C0-29C690D59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5FD57C-5E18-644F-8AC0-8C3D8D971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ED7906-98A2-5040-8A5C-B389A3E83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FF5F2E-D15C-C248-BDFB-BFFE509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688088-77E2-7548-AF6F-11E4B072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C3BE27-870A-1441-A8C9-46A90C0F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566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E114D-C468-AA48-837F-091CE1C4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44D9F8-A27F-F740-B028-D2044EBA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6B587A-78C1-1F44-B952-3816652F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B59FAC-6CDD-D64A-ADF3-5586F182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009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B2225B-5B8E-5F4D-8728-061E46BF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C3D084-63A2-E747-812B-1608872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36AFA-F166-EE4C-9B7F-4982EE81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4324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5C9F1-B0BB-F34B-9707-2A048E6F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7707A-F0ED-A349-B188-21467595D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C82A2A-F706-C847-97DF-BE4032D32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A012A3-665B-4C4E-8873-B464654A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8A2D9F-195A-1345-8A95-A03FDCF56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BB373-FB08-1C45-A0F4-48D31F63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96011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D2243-F916-C743-A06C-9C3BFF36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5E054D-ACA5-C949-80E7-E2C1DFD01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1F8D5D-0972-4D41-91F5-9FC52A83A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E516C5-85AC-9C40-9432-9066FEF5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EF606F-65A1-D544-8FE6-690A26B2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19893F-1FFF-A04A-9E56-89A00F0E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27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19B2D6-E562-D242-A44A-E8F9F84A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945313-44C5-F44B-B6AE-E5A7F6B14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28297-3C03-784D-973B-B3E600274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45C85-4059-AE41-B7B4-4BC02754D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BE1CA-AADB-1647-9F0D-F29A0A628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83812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1CCBED-E4E1-4997-A072-94D325AE3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599"/>
            <a:ext cx="12192000" cy="62484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F50A4-96DC-44F7-8805-D1713FA4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030580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57922F-06FC-4A81-9EC2-4047535D1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174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4" name="그림 3" descr="일러바탕.jpg">
            <a:extLst>
              <a:ext uri="{FF2B5EF4-FFF2-40B4-BE49-F238E27FC236}">
                <a16:creationId xmlns:a16="http://schemas.microsoft.com/office/drawing/2014/main" id="{7294976F-1658-8642-BF10-B2EB1381E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31" y="27876"/>
            <a:ext cx="9065569" cy="42154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F3AFA4-BB24-934E-8FC4-8A074A232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9021" y="6339922"/>
            <a:ext cx="1252809" cy="403447"/>
          </a:xfrm>
          <a:prstGeom prst="rect">
            <a:avLst/>
          </a:prstGeom>
        </p:spPr>
      </p:pic>
      <p:pic>
        <p:nvPicPr>
          <p:cNvPr id="16" name="그림 15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0B61F800-019A-F249-BA68-51A42E91C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5798" y="6408494"/>
            <a:ext cx="1365262" cy="28798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3FA02DD8-B26B-401C-AC18-37E45C718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895458"/>
            <a:ext cx="10640754" cy="775845"/>
          </a:xfrm>
        </p:spPr>
        <p:txBody>
          <a:bodyPr anchor="ctr">
            <a:normAutofit/>
          </a:bodyPr>
          <a:lstStyle/>
          <a:p>
            <a:r>
              <a:rPr kumimoji="1" lang="en-US" altLang="en-US" sz="4400" dirty="0">
                <a:solidFill>
                  <a:srgbClr val="FFFFFF"/>
                </a:solidFill>
              </a:rPr>
              <a:t>Introduction to Algorithms</a:t>
            </a:r>
            <a:endParaRPr kumimoji="1" lang="x-none" altLang="en-US" sz="4400" dirty="0">
              <a:solidFill>
                <a:srgbClr val="FFFFFF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39E504D-E1E3-4EA2-A8BF-369B3EE36D44}"/>
              </a:ext>
            </a:extLst>
          </p:cNvPr>
          <p:cNvSpPr txBox="1">
            <a:spLocks/>
          </p:cNvSpPr>
          <p:nvPr/>
        </p:nvSpPr>
        <p:spPr>
          <a:xfrm>
            <a:off x="3506756" y="5698540"/>
            <a:ext cx="5178488" cy="1131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kumimoji="1" lang="en-US" altLang="ko-KR" sz="2000" dirty="0" err="1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DongYeon</a:t>
            </a:r>
            <a:r>
              <a:rPr kumimoji="1" lang="en-US" altLang="ko-KR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Kim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Department of Multimedia Engineering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Dongguk University</a:t>
            </a:r>
            <a:endParaRPr kumimoji="1" lang="x-none" altLang="en-US" sz="2000" dirty="0">
              <a:solidFill>
                <a:srgbClr val="FFFFFF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1BECF7-978F-4D3B-9E2F-B9C29EC7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795581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Sorting in Linear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27480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Bucket sort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Definition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>
                        <a:ln w="0"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1800" dirty="0">
                    <a:ln w="0"/>
                  </a:rPr>
                  <a:t> : input array   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n w="0"/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sz="1800" dirty="0">
                    <a:ln w="0"/>
                  </a:rPr>
                  <a:t> : sorted linked-list (buckets)    the number of buckets(n) : 10</a:t>
                </a: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27480" cy="5286129"/>
              </a:xfrm>
              <a:blipFill>
                <a:blip r:embed="rId3"/>
                <a:stretch>
                  <a:fillRect l="-770" t="-9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10</a:t>
            </a:fld>
            <a:r>
              <a:rPr kumimoji="1" lang="en-US" altLang="en-US" dirty="0"/>
              <a:t> / 23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F32C0C-F8A5-4FA6-B29C-A76096FBE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661" y="2838051"/>
            <a:ext cx="3587384" cy="2941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7B51F7-E46B-4630-8177-1936C82835CE}"/>
                  </a:ext>
                </a:extLst>
              </p:cNvPr>
              <p:cNvSpPr txBox="1"/>
              <p:nvPr/>
            </p:nvSpPr>
            <p:spPr>
              <a:xfrm>
                <a:off x="5297045" y="3039018"/>
                <a:ext cx="6797350" cy="145251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Bucket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𝑖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holds values in the interval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[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/10, 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+1)/10)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input elements are distributed according to the interval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sorted output consists of a concatenation in order of the list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𝐵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[0],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𝐵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[1], … 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𝐵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[9]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7B51F7-E46B-4630-8177-1936C8283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45" y="3039018"/>
                <a:ext cx="6797350" cy="1452514"/>
              </a:xfrm>
              <a:prstGeom prst="rect">
                <a:avLst/>
              </a:prstGeom>
              <a:blipFill>
                <a:blip r:embed="rId5"/>
                <a:stretch>
                  <a:fillRect l="-628" b="-63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244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Sorting in Linear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27480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Bucket sort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Pseudocode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>
                        <a:ln w="0"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1800" dirty="0">
                    <a:ln w="0"/>
                  </a:rPr>
                  <a:t> : input array   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n w="0"/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sz="1800" dirty="0">
                    <a:ln w="0"/>
                  </a:rPr>
                  <a:t> : sorted linked list (buckets)    the number of buckets(n) : 10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</a:rPr>
                  <a:t>Assume that Each element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800" i="1" dirty="0" err="1" smtClean="0">
                        <a:ln w="0"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800" dirty="0">
                    <a:ln w="0"/>
                  </a:rPr>
                  <a:t> in the array satisfies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n w="0"/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800" b="0" i="1" smtClean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800" b="0" i="1" smtClean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1800" b="0" i="1" smtClean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ko-KR" sz="1800" b="0" i="1" smtClean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sz="1800" b="0" i="1" smtClean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]≤1</m:t>
                    </m:r>
                  </m:oMath>
                </a14:m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2400" dirty="0">
                  <a:ln w="0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6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</a:rPr>
                  <a:t>Consider two elements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800" i="1" dirty="0" err="1" smtClean="0">
                        <a:ln w="0"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800" dirty="0">
                    <a:ln w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dirty="0" smtClean="0">
                            <a:ln w="0"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 smtClean="0">
                            <a:ln w="0"/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sz="1800" b="0" i="0" dirty="0" smtClean="0">
                        <a:ln w="0"/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ko-KR" sz="1800" dirty="0">
                    <a:ln w="0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800" i="1" dirty="0" err="1" smtClean="0">
                        <a:ln w="0"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800" b="0" i="1" dirty="0" smtClean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1800" b="0" i="1" dirty="0" smtClean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ko-KR" sz="1800" b="0" i="1" dirty="0" smtClean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ko-KR" sz="1800" b="0" i="1" dirty="0" smtClean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800" dirty="0">
                    <a:ln w="0"/>
                  </a:rPr>
                  <a:t> </a:t>
                </a:r>
                <a:r>
                  <a:rPr lang="ko-KR" altLang="en-US" sz="1800" dirty="0">
                    <a:ln w="0"/>
                  </a:rPr>
                  <a:t>→</a:t>
                </a:r>
                <a:r>
                  <a:rPr lang="en-US" altLang="ko-KR" sz="1800" dirty="0">
                    <a:ln w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ko-KR" sz="1800" i="1" dirty="0" smtClean="0">
                            <a:ln w="0"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ln w="0"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1800" i="1" dirty="0" err="1">
                            <a:ln w="0"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altLang="ko-KR" sz="1800" i="1" dirty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⌊"/>
                        <m:endChr m:val="⌋"/>
                        <m:ctrlPr>
                          <a:rPr lang="en-US" altLang="ko-KR" sz="1800" i="1" dirty="0" smtClean="0">
                            <a:ln w="0"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ln w="0"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</a:rPr>
                  <a:t>If</a:t>
                </a:r>
                <a:r>
                  <a:rPr lang="ko-KR" altLang="en-US" sz="1800" dirty="0">
                    <a:ln w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ko-KR" sz="1800" i="1" dirty="0" smtClean="0">
                            <a:ln w="0"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ln w="0"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1800" i="1" dirty="0" err="1">
                            <a:ln w="0"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altLang="ko-KR" sz="1800" b="0" i="1" dirty="0" smtClean="0">
                        <a:ln w="0"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ko-KR" sz="1800" i="1" dirty="0" smtClean="0">
                            <a:ln w="0"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ln w="0"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r>
                  <a:rPr lang="en-US" altLang="ko-KR" sz="1800" dirty="0">
                    <a:ln w="0"/>
                  </a:rPr>
                  <a:t>, the elements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n w="0"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800" i="1" dirty="0">
                        <a:ln w="0"/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800" i="1" dirty="0" err="1">
                        <a:ln w="0"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800" i="1" dirty="0">
                        <a:ln w="0"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800" dirty="0">
                    <a:ln w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n w="0"/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ko-KR" sz="1800" dirty="0">
                    <a:ln w="0"/>
                  </a:rPr>
                  <a:t> in the same bucket </a:t>
                </a:r>
                <a:r>
                  <a:rPr lang="ko-KR" altLang="en-US" sz="1800" dirty="0">
                    <a:ln w="0"/>
                  </a:rPr>
                  <a:t>→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𝑙𝑖𝑛𝑒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 8 </m:t>
                    </m:r>
                  </m:oMath>
                </a14:m>
                <a:r>
                  <a:rPr lang="en-US" altLang="ko-KR" sz="1800" dirty="0">
                    <a:ln w="0"/>
                  </a:rPr>
                  <a:t>sort the elements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</a:rPr>
                  <a:t>If</a:t>
                </a:r>
                <a:r>
                  <a:rPr lang="ko-KR" altLang="en-US" sz="1800" dirty="0">
                    <a:ln w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ko-KR" sz="1800" i="1" dirty="0" smtClean="0">
                            <a:ln w="0"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ln w="0"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1800" i="1" dirty="0" err="1">
                            <a:ln w="0"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altLang="ko-KR" sz="1800" i="1" dirty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d>
                      <m:dPr>
                        <m:begChr m:val="⌊"/>
                        <m:endChr m:val="⌋"/>
                        <m:ctrlPr>
                          <a:rPr lang="en-US" altLang="ko-KR" sz="1800" i="1" dirty="0" smtClean="0">
                            <a:ln w="0"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ln w="0"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r>
                  <a:rPr lang="en-US" altLang="ko-KR" sz="1800" dirty="0">
                    <a:ln w="0"/>
                  </a:rPr>
                  <a:t>, the elements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n w="0"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800" i="1" dirty="0">
                        <a:ln w="0"/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800" i="1" dirty="0" err="1">
                        <a:ln w="0"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800" i="1" dirty="0">
                        <a:ln w="0"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800" dirty="0">
                    <a:ln w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n w="0"/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n w="0"/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ko-KR" sz="1800" dirty="0">
                    <a:ln w="0"/>
                  </a:rPr>
                  <a:t> in the different bucket </a:t>
                </a:r>
                <a:r>
                  <a:rPr lang="ko-KR" altLang="en-US" sz="1800" dirty="0">
                    <a:ln w="0"/>
                  </a:rPr>
                  <a:t>→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𝑙𝑖𝑛𝑒</m:t>
                    </m:r>
                    <m:r>
                      <a:rPr lang="en-US" altLang="ko-KR" sz="1800" b="0" i="1" dirty="0" smtClean="0">
                        <a:ln w="0"/>
                        <a:latin typeface="Cambria Math" panose="02040503050406030204" pitchFamily="18" charset="0"/>
                      </a:rPr>
                      <m:t> 9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>
                    <a:ln w="0"/>
                  </a:rPr>
                  <a:t>sort the elements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ln w="0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27480" cy="5692995"/>
              </a:xfrm>
              <a:blipFill>
                <a:blip r:embed="rId3"/>
                <a:stretch>
                  <a:fillRect l="-687" t="-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11</a:t>
            </a:fld>
            <a:r>
              <a:rPr kumimoji="1" lang="en-US" altLang="en-US" dirty="0"/>
              <a:t> / 23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7B51F7-E46B-4630-8177-1936C82835CE}"/>
                  </a:ext>
                </a:extLst>
              </p:cNvPr>
              <p:cNvSpPr txBox="1"/>
              <p:nvPr/>
            </p:nvSpPr>
            <p:spPr>
              <a:xfrm>
                <a:off x="6792686" y="2908079"/>
                <a:ext cx="5174409" cy="179998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𝑖𝑛𝑒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3~4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: initialize the bucket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𝑖𝑛𝑒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5~6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: 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istributes the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input numbers into the buckets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𝑙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𝑖𝑛𝑒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7~8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: s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ort the numbers in each bucket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𝑙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𝑖𝑛𝑒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9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: concatenate the bucket in order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7B51F7-E46B-4630-8177-1936C8283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686" y="2908079"/>
                <a:ext cx="5174409" cy="1799980"/>
              </a:xfrm>
              <a:prstGeom prst="rect">
                <a:avLst/>
              </a:prstGeom>
              <a:blipFill>
                <a:blip r:embed="rId4"/>
                <a:stretch>
                  <a:fillRect l="-707" b="-47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9EF3B2E-C1CD-4EBC-8B8D-A5C397DC7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235" y="2645742"/>
            <a:ext cx="5153451" cy="2324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8F8101-D9AC-4620-BFA5-DC15E7D5FED8}"/>
              </a:ext>
            </a:extLst>
          </p:cNvPr>
          <p:cNvSpPr txBox="1"/>
          <p:nvPr/>
        </p:nvSpPr>
        <p:spPr>
          <a:xfrm>
            <a:off x="1639235" y="6056608"/>
            <a:ext cx="9934838" cy="4149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→ </a:t>
            </a:r>
            <a:r>
              <a:rPr lang="en-US" altLang="ko-KR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bucket sort works correctly</a:t>
            </a:r>
            <a:endParaRPr lang="en-US" altLang="ko-KR" b="0" dirty="0">
              <a:solidFill>
                <a:srgbClr val="FF0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889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Sorting in Linear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27480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Bucket sort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Running Time</a:t>
                </a:r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endParaRPr lang="en-US" altLang="ko-KR" sz="2000" b="1" dirty="0">
                  <a:ln w="0"/>
                </a:endParaRPr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endParaRPr lang="en-US" altLang="ko-KR" sz="2000" b="1" dirty="0">
                  <a:ln w="0"/>
                </a:endParaRPr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endParaRPr lang="en-US" altLang="ko-KR" sz="2000" b="1" dirty="0">
                  <a:ln w="0"/>
                </a:endParaRPr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endParaRPr lang="en-US" altLang="ko-KR" sz="2000" b="1" dirty="0">
                  <a:ln w="0"/>
                </a:endParaRPr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endParaRPr lang="en-US" altLang="ko-KR" sz="2000" b="1" dirty="0">
                  <a:ln w="0"/>
                </a:endParaRPr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endParaRPr lang="en-US" altLang="ko-KR" sz="2000" b="1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dirty="0" smtClean="0">
                            <a:ln w="0"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dirty="0" smtClean="0">
                            <a:ln w="0"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800" b="0" i="1" dirty="0" smtClean="0">
                            <a:ln w="0"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800" dirty="0">
                    <a:ln w="0"/>
                  </a:rPr>
                  <a:t> be the number of elements placed in bucket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800" i="1" dirty="0" err="1" smtClean="0">
                        <a:ln w="0"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27480" cy="5286129"/>
              </a:xfrm>
              <a:blipFill>
                <a:blip r:embed="rId3"/>
                <a:stretch>
                  <a:fillRect l="-770" t="-9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12</a:t>
            </a:fld>
            <a:r>
              <a:rPr kumimoji="1" lang="en-US" altLang="en-US" dirty="0"/>
              <a:t> / 23</a:t>
            </a:r>
            <a:endParaRPr kumimoji="1" lang="x-none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0B8A97-B673-4690-90D0-9B9E5CD3C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496" y="2072987"/>
            <a:ext cx="4381640" cy="1976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299AA7-78B7-4490-92ED-DD0F28A2E88E}"/>
                  </a:ext>
                </a:extLst>
              </p:cNvPr>
              <p:cNvSpPr txBox="1"/>
              <p:nvPr/>
            </p:nvSpPr>
            <p:spPr>
              <a:xfrm>
                <a:off x="5768465" y="2476000"/>
                <a:ext cx="6089301" cy="14537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All lines except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𝑙𝑖𝑛𝑒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8 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take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𝑂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time in the worst case</a:t>
                </a:r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we need to analyze the total time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calls to insertion sort in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𝑙𝑖𝑛𝑒</m:t>
                    </m:r>
                    <m:r>
                      <a:rPr lang="en-US" altLang="ko-K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8</m:t>
                    </m:r>
                  </m:oMath>
                </a14:m>
                <a:endParaRPr lang="en-US" altLang="ko-KR" dirty="0">
                  <a:solidFill>
                    <a:schemeClr val="accent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299AA7-78B7-4490-92ED-DD0F28A2E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465" y="2476000"/>
                <a:ext cx="6089301" cy="1453731"/>
              </a:xfrm>
              <a:prstGeom prst="rect">
                <a:avLst/>
              </a:prstGeom>
              <a:blipFill>
                <a:blip r:embed="rId5"/>
                <a:stretch>
                  <a:fillRect l="-601" r="-4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CE8323D-EA6E-470D-8169-0907AB024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9126" y="5197186"/>
            <a:ext cx="2103617" cy="6509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BFE2E3-28AA-4843-8AD6-362EBCCE5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9028" y="4735401"/>
            <a:ext cx="2397392" cy="156666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D39AB1B-1224-4EAB-A357-72F3941D594F}"/>
              </a:ext>
            </a:extLst>
          </p:cNvPr>
          <p:cNvCxnSpPr>
            <a:cxnSpLocks/>
          </p:cNvCxnSpPr>
          <p:nvPr/>
        </p:nvCxnSpPr>
        <p:spPr>
          <a:xfrm>
            <a:off x="4182258" y="5522664"/>
            <a:ext cx="317255" cy="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B72A6E6-9D54-4A98-B04B-4A06396A27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1060" y="5595196"/>
            <a:ext cx="1287015" cy="32923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ABAFF8-AD40-4378-8B14-0FFA1C589DFE}"/>
              </a:ext>
            </a:extLst>
          </p:cNvPr>
          <p:cNvGrpSpPr/>
          <p:nvPr/>
        </p:nvGrpSpPr>
        <p:grpSpPr>
          <a:xfrm>
            <a:off x="9086413" y="5286418"/>
            <a:ext cx="2024360" cy="734743"/>
            <a:chOff x="8074233" y="5286418"/>
            <a:chExt cx="2024360" cy="73474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44075D7-EFB2-4329-928E-0F94FE1E76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5727" b="-21940"/>
            <a:stretch/>
          </p:blipFill>
          <p:spPr>
            <a:xfrm>
              <a:off x="8076034" y="5286418"/>
              <a:ext cx="2022559" cy="32923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77C13C2-340A-4CF2-8E87-0D0AB716D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2993" r="-1225" b="-8722"/>
            <a:stretch/>
          </p:blipFill>
          <p:spPr>
            <a:xfrm>
              <a:off x="8074233" y="5691925"/>
              <a:ext cx="862269" cy="329236"/>
            </a:xfrm>
            <a:prstGeom prst="rect">
              <a:avLst/>
            </a:prstGeom>
          </p:spPr>
        </p:pic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FFBED62-5DB8-4C62-B9CA-DEF1E736C7C5}"/>
              </a:ext>
            </a:extLst>
          </p:cNvPr>
          <p:cNvCxnSpPr>
            <a:cxnSpLocks/>
          </p:cNvCxnSpPr>
          <p:nvPr/>
        </p:nvCxnSpPr>
        <p:spPr>
          <a:xfrm>
            <a:off x="7985941" y="5539021"/>
            <a:ext cx="317255" cy="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15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Contents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b="1" dirty="0"/>
              <a:t>Chapter.2 Sorting and Order Statistics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13</a:t>
            </a:fld>
            <a:r>
              <a:rPr kumimoji="1" lang="en-US" altLang="en-US" dirty="0"/>
              <a:t> / 23</a:t>
            </a:r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02793-FF07-4D3B-8CA6-947B2086A894}"/>
              </a:ext>
            </a:extLst>
          </p:cNvPr>
          <p:cNvSpPr txBox="1"/>
          <p:nvPr/>
        </p:nvSpPr>
        <p:spPr>
          <a:xfrm>
            <a:off x="480645" y="2306659"/>
            <a:ext cx="569058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Heapsort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Heaps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Maintaining the heap property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Building a heap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heapsort algorithm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Priority queues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Quicksort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Description of quicksort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Performance of quicksort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 randomized version of quicksort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B62B4-0C97-45B2-BFFA-A4533C47BC88}"/>
              </a:ext>
            </a:extLst>
          </p:cNvPr>
          <p:cNvSpPr txBox="1"/>
          <p:nvPr/>
        </p:nvSpPr>
        <p:spPr>
          <a:xfrm>
            <a:off x="6137029" y="2306659"/>
            <a:ext cx="660242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Sorting in Linear Time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Counting sort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Radix sort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Bucket sort</a:t>
            </a:r>
          </a:p>
          <a:p>
            <a:pPr marL="1371600" lvl="2" indent="-457200"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Medians and Order Statistics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Minimum and maximum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Selection in expected linear time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Selection in worst-case linear time</a:t>
            </a:r>
            <a:endParaRPr lang="ko-KR" altLang="en-US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03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Medians and Order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27480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Minimum and Maximum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Introduction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𝑂𝑟𝑑𝑒𝑟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𝑠𝑡𝑎𝑡𝑖𝑠𝑡𝑖𝑐𝑠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>
                    <a:ln w="0"/>
                  </a:rPr>
                  <a:t>: the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800" dirty="0">
                    <a:ln w="0"/>
                  </a:rPr>
                  <a:t>th order statistic of a set of n elements is the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n w="0"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800" dirty="0">
                    <a:ln w="0"/>
                  </a:rPr>
                  <a:t>th smallest element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𝑀𝑖𝑛𝑖𝑚𝑢𝑚</m:t>
                    </m:r>
                  </m:oMath>
                </a14:m>
                <a:r>
                  <a:rPr lang="en-US" altLang="ko-KR" sz="1800" dirty="0">
                    <a:ln w="0"/>
                  </a:rPr>
                  <a:t> : the first order statistic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 dirty="0" err="1" smtClean="0">
                        <a:ln w="0"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𝑀𝑎𝑥𝑖𝑚𝑢𝑚</m:t>
                    </m:r>
                  </m:oMath>
                </a14:m>
                <a:r>
                  <a:rPr lang="en-US" altLang="ko-KR" sz="1800" dirty="0">
                    <a:ln w="0"/>
                  </a:rPr>
                  <a:t> : the last order statistic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sz="1800" i="1" dirty="0" err="1" smtClean="0">
                        <a:ln w="0"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𝑚𝑒𝑑𝑖𝑎</m:t>
                    </m:r>
                    <m:r>
                      <a:rPr lang="en-US" altLang="ko-KR" sz="1800" i="1" dirty="0">
                        <a:ln w="0"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1800" dirty="0">
                    <a:ln w="0"/>
                  </a:rPr>
                  <a:t> : “halfway point” of the set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>
                    <a:ln w="0"/>
                  </a:rPr>
                  <a:t> is odd – the median is unique </a:t>
                </a:r>
                <a14:m>
                  <m:oMath xmlns:m="http://schemas.openxmlformats.org/officeDocument/2006/math">
                    <m:r>
                      <a:rPr lang="en-US" altLang="ko-KR" i="1" dirty="0" err="1" smtClean="0">
                        <a:ln w="0"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+1)/2</m:t>
                    </m:r>
                  </m:oMath>
                </a14:m>
                <a:endParaRPr lang="en-US" altLang="ko-KR" dirty="0">
                  <a:ln w="0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>
                    <a:ln w="0"/>
                  </a:rPr>
                  <a:t> is even – there are two medians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dirty="0">
                    <a:ln w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n w="0"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600" i="1" dirty="0" smtClean="0">
                        <a:ln w="0"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ko-KR" sz="1600" i="1" smtClean="0">
                            <a:ln w="0"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n w="0"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ln w="0"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b="0" i="1" smtClean="0">
                            <a:ln w="0"/>
                            <a:latin typeface="Cambria Math" panose="02040503050406030204" pitchFamily="18" charset="0"/>
                          </a:rPr>
                          <m:t>+1)/2</m:t>
                        </m:r>
                      </m:e>
                    </m:d>
                  </m:oMath>
                </a14:m>
                <a:r>
                  <a:rPr lang="en-US" altLang="ko-KR" sz="1600" dirty="0">
                    <a:ln w="0"/>
                  </a:rPr>
                  <a:t> : the lower median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ln w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n w="0"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600" b="0" i="1" smtClean="0">
                        <a:ln w="0"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altLang="ko-KR" sz="1600" b="0" i="1" smtClean="0">
                            <a:ln w="0"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n w="0"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ln w="0"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b="0" i="1" smtClean="0">
                            <a:ln w="0"/>
                            <a:latin typeface="Cambria Math" panose="02040503050406030204" pitchFamily="18" charset="0"/>
                          </a:rPr>
                          <m:t>+1)/2</m:t>
                        </m:r>
                      </m:e>
                    </m:d>
                  </m:oMath>
                </a14:m>
                <a:r>
                  <a:rPr lang="en-US" altLang="ko-KR" sz="1600" dirty="0">
                    <a:ln w="0"/>
                  </a:rPr>
                  <a:t> : the upper median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</a:rPr>
                  <a:t>This chapter address the problem of selecting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800" dirty="0" err="1">
                    <a:ln w="0"/>
                  </a:rPr>
                  <a:t>th</a:t>
                </a:r>
                <a:r>
                  <a:rPr lang="en-US" altLang="ko-KR" sz="1800" dirty="0">
                    <a:ln w="0"/>
                  </a:rPr>
                  <a:t> statistic from a set of n distinct numbers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</a:rPr>
                  <a:t>We can solve the selection problem in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ko-KR" sz="1800" i="1" dirty="0" smtClean="0">
                            <a:ln w="0"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b="0" i="0" dirty="0" smtClean="0">
                            <a:ln w="0"/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ko-KR" sz="1800" i="0" dirty="0" smtClean="0">
                            <a:ln w="0"/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800" b="0" i="1" dirty="0" smtClean="0">
                            <a:ln w="0"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sz="1800" b="0" i="1" dirty="0" smtClean="0">
                        <a:ln w="0"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800" dirty="0">
                    <a:ln w="0"/>
                  </a:rPr>
                  <a:t> times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n w="0"/>
                  </a:rPr>
                  <a:t>Sort the numbers using heap or merge sort and then simply index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800" dirty="0" err="1">
                    <a:ln w="0"/>
                  </a:rPr>
                  <a:t>th</a:t>
                </a:r>
                <a:r>
                  <a:rPr lang="en-US" altLang="ko-KR" dirty="0">
                    <a:ln w="0"/>
                  </a:rPr>
                  <a:t> element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n w="0"/>
                    <a:solidFill>
                      <a:schemeClr val="accent1"/>
                    </a:solidFill>
                  </a:rPr>
                  <a:t>This chapter present the faster algorithm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27480" cy="5692995"/>
              </a:xfrm>
              <a:blipFill>
                <a:blip r:embed="rId3"/>
                <a:stretch>
                  <a:fillRect l="-687" t="-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14</a:t>
            </a:fld>
            <a:r>
              <a:rPr kumimoji="1" lang="en-US" altLang="en-US" dirty="0"/>
              <a:t> / 23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A4F38E-D950-4CFC-91DD-39319A85A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649" y="5006852"/>
            <a:ext cx="6748729" cy="60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25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Medians and Order Statistics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27480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Minimum and Maximum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Pseudocode - Minimum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>
                        <a:ln w="0"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1800" dirty="0">
                    <a:ln w="0"/>
                  </a:rPr>
                  <a:t> : input array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</a:rPr>
                  <a:t>The algorithm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𝑀𝐼𝑁𝐼𝑀𝑈𝑀</m:t>
                    </m:r>
                  </m:oMath>
                </a14:m>
                <a:r>
                  <a:rPr lang="en-US" altLang="ko-KR" sz="1800" dirty="0">
                    <a:ln w="0"/>
                  </a:rPr>
                  <a:t> is optimal with respect to the number of comparisons performed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n w="0"/>
                  </a:rPr>
                  <a:t>Examine each element of the set and keep track of the smallest element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27480" cy="5692995"/>
              </a:xfrm>
              <a:blipFill>
                <a:blip r:embed="rId3"/>
                <a:stretch>
                  <a:fillRect l="-770" t="-8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15</a:t>
            </a:fld>
            <a:r>
              <a:rPr kumimoji="1" lang="en-US" altLang="en-US" dirty="0"/>
              <a:t> / 23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CABA4E-D344-4348-A64D-2B145DF42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831" y="2453048"/>
            <a:ext cx="2525912" cy="1737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153A16-AA7B-47FB-A60A-D507A74A24BB}"/>
              </a:ext>
            </a:extLst>
          </p:cNvPr>
          <p:cNvSpPr txBox="1"/>
          <p:nvPr/>
        </p:nvSpPr>
        <p:spPr>
          <a:xfrm>
            <a:off x="4341599" y="2736406"/>
            <a:ext cx="7625496" cy="14537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25000"/>
              </a:lnSpc>
              <a:buFont typeface="Wingdings" pitchFamily="2" charset="2"/>
              <a:buChar char="Ø"/>
            </a:pPr>
            <a:r>
              <a:rPr lang="en-US" altLang="ko-KR" b="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Easily obtain an upper bound of n-1 comparisons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Ø"/>
            </a:pPr>
            <a:r>
              <a:rPr lang="en-US" altLang="ko-KR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Examine each element of the set and keep track of the smallest element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Ø"/>
            </a:pPr>
            <a:endParaRPr lang="en-US" altLang="ko-KR" b="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219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Medians and Order Statistics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27480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Minimum and Maximum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Simultaneous minimum and maximum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</a:rPr>
                  <a:t>to determine both the minimum and the maximum of n elements :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ln w="0"/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1800" b="0" i="1" smtClean="0">
                        <a:ln w="0"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n w="0"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800" b="0" i="1" smtClean="0">
                        <a:ln w="0"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800" dirty="0">
                    <a:ln w="0"/>
                  </a:rPr>
                  <a:t> comparisons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</a:rPr>
                  <a:t>Asymptotically optimal : simply find the minimum and maximum independently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n w="0"/>
                  </a:rPr>
                  <a:t>Using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ko-KR" dirty="0">
                    <a:ln w="0"/>
                  </a:rPr>
                  <a:t> comparisons for each </a:t>
                </a:r>
                <a:r>
                  <a:rPr lang="ko-KR" altLang="en-US" dirty="0">
                    <a:ln w="0"/>
                  </a:rPr>
                  <a:t>→ </a:t>
                </a:r>
                <a:r>
                  <a:rPr lang="en-US" altLang="ko-KR" dirty="0">
                    <a:ln w="0"/>
                  </a:rPr>
                  <a:t>total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n w="0"/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 dirty="0" smtClean="0">
                        <a:ln w="0"/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n w="0"/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altLang="ko-KR" dirty="0">
                    <a:ln w="0"/>
                    <a:solidFill>
                      <a:schemeClr val="accent1"/>
                    </a:solidFill>
                  </a:rPr>
                  <a:t> </a:t>
                </a:r>
                <a:r>
                  <a:rPr lang="en-US" altLang="ko-KR" dirty="0">
                    <a:ln w="0"/>
                  </a:rPr>
                  <a:t>comparisons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</a:rPr>
                  <a:t>Can find both minimum and the maximum value using at most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n w="0"/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begChr m:val="⌊"/>
                        <m:endChr m:val="⌋"/>
                        <m:ctrlPr>
                          <a:rPr lang="en-US" altLang="ko-KR" sz="1800" b="0" i="1" smtClean="0">
                            <a:ln w="0"/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n w="0"/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800" b="0" i="1" smtClean="0">
                            <a:ln w="0"/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altLang="ko-KR" sz="1800" dirty="0">
                  <a:ln w="0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n w="0"/>
                  </a:rPr>
                  <a:t>Compare pairs of elements from the input 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altLang="ko-KR" dirty="0">
                  <a:ln w="0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n w="0"/>
                  </a:rPr>
                  <a:t>Compare lower element of pairs with minimum 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altLang="ko-KR" dirty="0">
                  <a:ln w="0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n w="0"/>
                  </a:rPr>
                  <a:t>Compare larger element of pairs with maximum 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altLang="ko-KR" dirty="0">
                  <a:ln w="0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27480" cy="5692995"/>
              </a:xfrm>
              <a:blipFill>
                <a:blip r:embed="rId3"/>
                <a:stretch>
                  <a:fillRect l="-770" t="-8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16</a:t>
            </a:fld>
            <a:r>
              <a:rPr kumimoji="1" lang="en-US" altLang="en-US" dirty="0"/>
              <a:t> / 23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8C6A98-6FAC-4546-A1E0-10887211E1EF}"/>
                  </a:ext>
                </a:extLst>
              </p:cNvPr>
              <p:cNvSpPr txBox="1"/>
              <p:nvPr/>
            </p:nvSpPr>
            <p:spPr>
              <a:xfrm>
                <a:off x="1858576" y="5169805"/>
                <a:ext cx="9934838" cy="41498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ko-KR" altLang="en-US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→ </a:t>
                </a:r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total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3</m:t>
                    </m:r>
                    <m:r>
                      <a:rPr lang="en-US" altLang="ko-K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/2</m:t>
                    </m:r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in even case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n w="0"/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begChr m:val="⌊"/>
                        <m:endChr m:val="⌋"/>
                        <m:ctrlPr>
                          <a:rPr lang="en-US" altLang="ko-KR" b="0" i="1" smtClean="0">
                            <a:ln w="0"/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n w="0"/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n w="0"/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endParaRPr lang="en-US" altLang="ko-KR" b="0" dirty="0">
                  <a:solidFill>
                    <a:schemeClr val="accent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8C6A98-6FAC-4546-A1E0-10887211E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576" y="5169805"/>
                <a:ext cx="9934838" cy="414985"/>
              </a:xfrm>
              <a:prstGeom prst="rect">
                <a:avLst/>
              </a:prstGeom>
              <a:blipFill>
                <a:blip r:embed="rId4"/>
                <a:stretch>
                  <a:fillRect l="-552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40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Medians and Order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27480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Selection in expected Linear time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Introduction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</a:rPr>
                  <a:t>The general selection problem appears more difficult than the simple problem of finding a minimum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</a:rPr>
                  <a:t>Asymptotic running time is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ln w="0"/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1800" b="0" i="1" smtClean="0">
                        <a:ln w="0"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n w="0"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800" b="0" i="1" smtClean="0">
                        <a:ln w="0"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800" dirty="0">
                    <a:ln w="0"/>
                  </a:rPr>
                  <a:t> </a:t>
                </a:r>
                <a:r>
                  <a:rPr lang="ko-KR" altLang="en-US" sz="1800" dirty="0">
                    <a:ln w="0"/>
                  </a:rPr>
                  <a:t>→ </a:t>
                </a:r>
                <a:r>
                  <a:rPr lang="en-US" altLang="ko-KR" sz="1800" dirty="0">
                    <a:ln w="0"/>
                  </a:rPr>
                  <a:t>same with finding minimum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</a:rPr>
                  <a:t>Use </a:t>
                </a:r>
                <a:r>
                  <a:rPr lang="en-US" altLang="ko-KR" sz="1800" dirty="0">
                    <a:ln w="0"/>
                    <a:solidFill>
                      <a:schemeClr val="accent1"/>
                    </a:solidFill>
                  </a:rPr>
                  <a:t>divide-and-conquer algorithm </a:t>
                </a:r>
                <a:r>
                  <a:rPr lang="en-US" altLang="ko-KR" sz="1800" dirty="0">
                    <a:ln w="0"/>
                  </a:rPr>
                  <a:t>for the selection problem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800" dirty="0">
                    <a:ln w="0"/>
                  </a:rPr>
                  <a:t>quicksort works recursively process both sides of the partition </a:t>
                </a:r>
                <a:r>
                  <a:rPr lang="ko-KR" altLang="en-US" sz="1800" dirty="0">
                    <a:ln w="0"/>
                  </a:rPr>
                  <a:t>→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ln w="0"/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1800" b="0" i="1" smtClean="0">
                        <a:ln w="0"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n w="0"/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ko-KR" sz="1800" b="0" i="1" smtClean="0">
                            <a:ln w="0"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b="0" i="0" smtClean="0">
                            <a:ln w="0"/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800" b="0" i="1" smtClean="0">
                            <a:ln w="0"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sz="1800" b="0" i="1" smtClean="0">
                        <a:ln w="0"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800" dirty="0">
                    <a:ln w="0"/>
                  </a:rPr>
                  <a:t> </a:t>
                </a:r>
                <a:endParaRPr lang="en-US" altLang="ko-KR" dirty="0">
                  <a:ln w="0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𝑅𝐴𝑁𝐷𝑂𝑀𝐼𝑍𝐸𝐷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𝑆𝐸𝐿𝐸𝐶𝑇</m:t>
                    </m:r>
                  </m:oMath>
                </a14:m>
                <a:r>
                  <a:rPr lang="en-US" altLang="ko-KR" dirty="0">
                    <a:ln w="0"/>
                  </a:rPr>
                  <a:t> works on only one side of the partition </a:t>
                </a:r>
                <a:r>
                  <a:rPr lang="ko-KR" altLang="en-US" dirty="0">
                    <a:ln w="0"/>
                  </a:rPr>
                  <a:t>→ </a:t>
                </a:r>
                <a14:m>
                  <m:oMath xmlns:m="http://schemas.openxmlformats.org/officeDocument/2006/math">
                    <m:r>
                      <a:rPr lang="ko-KR" altLang="en-US" i="1">
                        <a:ln w="0"/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n w="0"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n w="0"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n w="0"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n w="0"/>
                  </a:rPr>
                  <a:t>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𝑅𝐴𝑁𝐷𝑂𝑀𝐼𝑍𝐸𝐷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𝑆𝐸𝐿𝐸𝐶𝑇</m:t>
                    </m:r>
                  </m:oMath>
                </a14:m>
                <a:r>
                  <a:rPr lang="en-US" altLang="ko-KR" dirty="0">
                    <a:ln w="0"/>
                  </a:rPr>
                  <a:t> uses the procedure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𝑅𝐴𝑁𝐷𝑂𝑀𝐼𝑍𝐸𝐷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𝑃𝐴𝑅𝑇𝐼𝑇𝐼𝑂𝑁</m:t>
                    </m:r>
                  </m:oMath>
                </a14:m>
                <a:endParaRPr lang="en-US" altLang="ko-KR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n w="0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27480" cy="5692995"/>
              </a:xfrm>
              <a:blipFill>
                <a:blip r:embed="rId3"/>
                <a:stretch>
                  <a:fillRect l="-687" t="-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17</a:t>
            </a:fld>
            <a:r>
              <a:rPr kumimoji="1" lang="en-US" altLang="en-US" dirty="0"/>
              <a:t> / 23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4B92D2-8B96-4C15-9B90-FFD3A2EFF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868" y="4921362"/>
            <a:ext cx="2951407" cy="10953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3D1EEF-F9B0-48AA-8FAB-DC60E641A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099" y="5154817"/>
            <a:ext cx="2435051" cy="646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EAAC52-CEDC-4A9D-B962-C43D02A64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930" y="5154817"/>
            <a:ext cx="2304855" cy="646686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C2C7AC1-2B95-4ED4-B7D1-450E21337C78}"/>
              </a:ext>
            </a:extLst>
          </p:cNvPr>
          <p:cNvCxnSpPr>
            <a:cxnSpLocks/>
          </p:cNvCxnSpPr>
          <p:nvPr/>
        </p:nvCxnSpPr>
        <p:spPr>
          <a:xfrm>
            <a:off x="8060922" y="5522664"/>
            <a:ext cx="317255" cy="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840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Medians and Order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27480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Selection in expected Linear time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Pseudocode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1800" dirty="0">
                    <a:ln w="0"/>
                  </a:rPr>
                  <a:t> : input array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800" i="1" dirty="0" err="1" smtClean="0">
                        <a:ln w="0"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1800" i="1" dirty="0" err="1" smtClean="0">
                        <a:ln w="0"/>
                        <a:latin typeface="Cambria Math" panose="02040503050406030204" pitchFamily="18" charset="0"/>
                      </a:rPr>
                      <m:t>..</m:t>
                    </m:r>
                    <m:r>
                      <a:rPr lang="en-US" altLang="ko-KR" sz="1800" i="1" dirty="0" err="1" smtClean="0">
                        <a:ln w="0"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800" dirty="0">
                    <a:ln w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800" dirty="0">
                    <a:ln w="0"/>
                  </a:rPr>
                  <a:t> the index number of elements to select</a:t>
                </a: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27480" cy="5692995"/>
              </a:xfrm>
              <a:blipFill>
                <a:blip r:embed="rId3"/>
                <a:stretch>
                  <a:fillRect l="-687" t="-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18</a:t>
            </a:fld>
            <a:r>
              <a:rPr kumimoji="1" lang="en-US" altLang="en-US" dirty="0"/>
              <a:t> / 23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185FF4-1DFA-4E5D-9F01-B62021C56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776" y="2548331"/>
            <a:ext cx="4942143" cy="2562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6DE3AD-F9F5-4795-9857-2244DC2487D0}"/>
                  </a:ext>
                </a:extLst>
              </p:cNvPr>
              <p:cNvSpPr txBox="1"/>
              <p:nvPr/>
            </p:nvSpPr>
            <p:spPr>
              <a:xfrm>
                <a:off x="6344919" y="2536886"/>
                <a:ext cx="5749475" cy="3110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𝑖𝑛𝑒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1~2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: check for the base case of the recursion </a:t>
                </a:r>
                <a:endParaRPr lang="en-US" altLang="ko-KR" dirty="0">
                  <a:ln w="0"/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n w="0"/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consists of just one element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= 1</m:t>
                    </m:r>
                  </m:oMath>
                </a14:m>
                <a:endParaRPr lang="en-US" altLang="ko-KR" dirty="0">
                  <a:ln w="0"/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n w="0"/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Simply return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𝑖𝑛𝑒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3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𝑅𝐴𝑁𝐷𝑂𝑀𝐼𝑍𝐸𝐷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𝑃𝐴𝑅𝑇𝐼𝑇𝐼𝑂𝑁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partitions the array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into two subarrays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𝑝</m:t>
                        </m:r>
                        <m: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..</m:t>
                        </m:r>
                        <m: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𝑞</m:t>
                        </m:r>
                        <m: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and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𝑞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+1..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All elements of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..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𝑞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−1]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less or equal to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𝑞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All elements of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𝑞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+1..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𝑟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 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is larger or equal to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𝑞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6DE3AD-F9F5-4795-9857-2244DC248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919" y="2536886"/>
                <a:ext cx="5749475" cy="3110660"/>
              </a:xfrm>
              <a:prstGeom prst="rect">
                <a:avLst/>
              </a:prstGeom>
              <a:blipFill>
                <a:blip r:embed="rId5"/>
                <a:stretch>
                  <a:fillRect l="-742" r="-318" b="-1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8B497C8C-3EC4-495B-9480-C010853E6FE6}"/>
              </a:ext>
            </a:extLst>
          </p:cNvPr>
          <p:cNvGrpSpPr/>
          <p:nvPr/>
        </p:nvGrpSpPr>
        <p:grpSpPr>
          <a:xfrm>
            <a:off x="7143790" y="5806060"/>
            <a:ext cx="2629267" cy="667025"/>
            <a:chOff x="1646281" y="5547571"/>
            <a:chExt cx="2629267" cy="6670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F950461-D649-4288-8771-A9659BDE9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6281" y="5547571"/>
              <a:ext cx="2629267" cy="42868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CDC6E7-E731-4A3F-915C-701091440CDE}"/>
                </a:ext>
              </a:extLst>
            </p:cNvPr>
            <p:cNvSpPr txBox="1"/>
            <p:nvPr/>
          </p:nvSpPr>
          <p:spPr>
            <a:xfrm>
              <a:off x="1690821" y="5906819"/>
              <a:ext cx="2987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p</a:t>
              </a:r>
              <a:endParaRPr lang="ko-KR" altLang="en-US" sz="14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048216-3D01-4D39-B666-EFF41D5ABF59}"/>
                </a:ext>
              </a:extLst>
            </p:cNvPr>
            <p:cNvSpPr txBox="1"/>
            <p:nvPr/>
          </p:nvSpPr>
          <p:spPr>
            <a:xfrm>
              <a:off x="3895415" y="5906819"/>
              <a:ext cx="2987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r</a:t>
              </a:r>
              <a:endParaRPr lang="ko-KR" altLang="en-US" sz="14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10F789-40CE-4511-A672-85934C90BAA9}"/>
                </a:ext>
              </a:extLst>
            </p:cNvPr>
            <p:cNvSpPr txBox="1"/>
            <p:nvPr/>
          </p:nvSpPr>
          <p:spPr>
            <a:xfrm>
              <a:off x="2643741" y="5906819"/>
              <a:ext cx="2987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q</a:t>
              </a:r>
              <a:endParaRPr lang="ko-KR" altLang="en-US" sz="14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877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Medians and Order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27480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Selection in expected Linear time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Pseudocode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1800" dirty="0">
                    <a:ln w="0"/>
                  </a:rPr>
                  <a:t> : input array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800" i="1" dirty="0" err="1" smtClean="0">
                        <a:ln w="0"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1800" i="1" dirty="0" err="1" smtClean="0">
                        <a:ln w="0"/>
                        <a:latin typeface="Cambria Math" panose="02040503050406030204" pitchFamily="18" charset="0"/>
                      </a:rPr>
                      <m:t>..</m:t>
                    </m:r>
                    <m:r>
                      <a:rPr lang="en-US" altLang="ko-KR" sz="1800" i="1" dirty="0" err="1" smtClean="0">
                        <a:ln w="0"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800" dirty="0">
                    <a:ln w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800" dirty="0">
                    <a:ln w="0"/>
                  </a:rPr>
                  <a:t> the index number of elements to select</a:t>
                </a: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27480" cy="5692995"/>
              </a:xfrm>
              <a:blipFill>
                <a:blip r:embed="rId3"/>
                <a:stretch>
                  <a:fillRect l="-687" t="-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19</a:t>
            </a:fld>
            <a:r>
              <a:rPr kumimoji="1" lang="en-US" altLang="en-US" dirty="0"/>
              <a:t> / 23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185FF4-1DFA-4E5D-9F01-B62021C56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776" y="2548331"/>
            <a:ext cx="4942143" cy="2562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6DE3AD-F9F5-4795-9857-2244DC2487D0}"/>
                  </a:ext>
                </a:extLst>
              </p:cNvPr>
              <p:cNvSpPr txBox="1"/>
              <p:nvPr/>
            </p:nvSpPr>
            <p:spPr>
              <a:xfrm>
                <a:off x="6344919" y="2536886"/>
                <a:ext cx="5749475" cy="30710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𝑖𝑛𝑒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4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: computes the number of elements in the subarray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..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𝑞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</m:t>
                    </m:r>
                  </m:oMath>
                </a14:m>
                <a:endParaRPr lang="en-US" altLang="ko-KR" dirty="0">
                  <a:ln w="0"/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𝑖𝑛𝑒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5~6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: check whether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𝑞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the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</m:oMath>
                </a14:m>
                <a:r>
                  <a:rPr lang="en-US" altLang="ko-KR" dirty="0" err="1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</a:t>
                </a: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smallest element, if it is return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𝑞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𝑙𝑖𝑛𝑒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7~9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: check which subarray contains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</m:oMath>
                </a14:m>
                <a:r>
                  <a:rPr lang="en-US" altLang="ko-KR" dirty="0" err="1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</a:t>
                </a: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element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</a:p>
              <a:p>
                <a:pPr marL="1314450" lvl="2" indent="-400050">
                  <a:lnSpc>
                    <a:spcPct val="125000"/>
                  </a:lnSpc>
                  <a:buAutoNum type="romanLcPeriod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elements lies on the low side</a:t>
                </a:r>
              </a:p>
              <a:p>
                <a:pPr marL="1314450" lvl="2" indent="-400050">
                  <a:lnSpc>
                    <a:spcPct val="125000"/>
                  </a:lnSpc>
                  <a:buAutoNum type="romanLcPeriod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Recursively select it from the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..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𝑞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−1]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6DE3AD-F9F5-4795-9857-2244DC248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919" y="2536886"/>
                <a:ext cx="5749475" cy="3071097"/>
              </a:xfrm>
              <a:prstGeom prst="rect">
                <a:avLst/>
              </a:prstGeom>
              <a:blipFill>
                <a:blip r:embed="rId5"/>
                <a:stretch>
                  <a:fillRect l="-742" b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8B497C8C-3EC4-495B-9480-C010853E6FE6}"/>
              </a:ext>
            </a:extLst>
          </p:cNvPr>
          <p:cNvGrpSpPr/>
          <p:nvPr/>
        </p:nvGrpSpPr>
        <p:grpSpPr>
          <a:xfrm>
            <a:off x="7750069" y="5718195"/>
            <a:ext cx="2629267" cy="667025"/>
            <a:chOff x="1646281" y="5547571"/>
            <a:chExt cx="2629267" cy="6670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F950461-D649-4288-8771-A9659BDE9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6281" y="5547571"/>
              <a:ext cx="2629267" cy="42868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CDC6E7-E731-4A3F-915C-701091440CDE}"/>
                </a:ext>
              </a:extLst>
            </p:cNvPr>
            <p:cNvSpPr txBox="1"/>
            <p:nvPr/>
          </p:nvSpPr>
          <p:spPr>
            <a:xfrm>
              <a:off x="1690821" y="5906819"/>
              <a:ext cx="2987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p</a:t>
              </a:r>
              <a:endParaRPr lang="ko-KR" altLang="en-US" sz="14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048216-3D01-4D39-B666-EFF41D5ABF59}"/>
                </a:ext>
              </a:extLst>
            </p:cNvPr>
            <p:cNvSpPr txBox="1"/>
            <p:nvPr/>
          </p:nvSpPr>
          <p:spPr>
            <a:xfrm>
              <a:off x="3895415" y="5906819"/>
              <a:ext cx="2987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r</a:t>
              </a:r>
              <a:endParaRPr lang="ko-KR" altLang="en-US" sz="14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10F789-40CE-4511-A672-85934C90BAA9}"/>
                </a:ext>
              </a:extLst>
            </p:cNvPr>
            <p:cNvSpPr txBox="1"/>
            <p:nvPr/>
          </p:nvSpPr>
          <p:spPr>
            <a:xfrm>
              <a:off x="2643741" y="5906819"/>
              <a:ext cx="2987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q</a:t>
              </a:r>
              <a:endParaRPr lang="ko-KR" altLang="en-US" sz="14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946CF3-1317-4A92-BCE0-F59CEE2312DB}"/>
                  </a:ext>
                </a:extLst>
              </p:cNvPr>
              <p:cNvSpPr txBox="1"/>
              <p:nvPr/>
            </p:nvSpPr>
            <p:spPr>
              <a:xfrm>
                <a:off x="898021" y="5225931"/>
                <a:ext cx="5749476" cy="1301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1314450" lvl="2" indent="-400050">
                  <a:lnSpc>
                    <a:spcPct val="125000"/>
                  </a:lnSpc>
                  <a:buAutoNum type="romanLcPeriod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elements lies on the high side</a:t>
                </a:r>
              </a:p>
              <a:p>
                <a:pPr marL="1314450" lvl="2" indent="-400050">
                  <a:lnSpc>
                    <a:spcPct val="125000"/>
                  </a:lnSpc>
                  <a:buAutoNum type="romanLcPeriod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desire element is the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sz="1600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sz="1600" dirty="0" err="1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</a:t>
                </a: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smallest element of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𝑞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+1..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𝑟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946CF3-1317-4A92-BCE0-F59CEE231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21" y="5225931"/>
                <a:ext cx="5749476" cy="1301382"/>
              </a:xfrm>
              <a:prstGeom prst="rect">
                <a:avLst/>
              </a:prstGeom>
              <a:blipFill>
                <a:blip r:embed="rId7"/>
                <a:stretch>
                  <a:fillRect b="-51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6215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Contents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b="1" dirty="0"/>
              <a:t>Chapter.2 Sorting and Order Statistics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</a:t>
            </a:fld>
            <a:r>
              <a:rPr kumimoji="1" lang="en-US" altLang="en-US" dirty="0"/>
              <a:t> / 23</a:t>
            </a:r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02793-FF07-4D3B-8CA6-947B2086A894}"/>
              </a:ext>
            </a:extLst>
          </p:cNvPr>
          <p:cNvSpPr txBox="1"/>
          <p:nvPr/>
        </p:nvSpPr>
        <p:spPr>
          <a:xfrm>
            <a:off x="480645" y="2306659"/>
            <a:ext cx="569058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Heapsort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Heaps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Maintaining the heap property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Building a heap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heapsort algorithm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Priority queues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Quicksort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Description of quicksort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Performance of quicksort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 randomized version of quicksort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B62B4-0C97-45B2-BFFA-A4533C47BC88}"/>
              </a:ext>
            </a:extLst>
          </p:cNvPr>
          <p:cNvSpPr txBox="1"/>
          <p:nvPr/>
        </p:nvSpPr>
        <p:spPr>
          <a:xfrm>
            <a:off x="6137029" y="2306659"/>
            <a:ext cx="660242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Sorting in Linear Time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Counting sort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Radix sort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Bucket sort</a:t>
            </a:r>
          </a:p>
          <a:p>
            <a:pPr marL="1371600" lvl="2" indent="-457200"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Medians and Order Statistics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Minimum and maximum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Selection in expected linear time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Selection in worst-case linear time</a:t>
            </a:r>
            <a:endParaRPr lang="ko-KR" altLang="en-US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798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Medians and Order Statistics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527480" cy="569299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/>
                <a:ea typeface="KoPub돋움체_Pro Medium"/>
              </a:rPr>
              <a:t> Selection in worst-case Linear time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sz="2000" b="1" dirty="0">
                <a:ln w="0"/>
              </a:rPr>
              <a:t>Introduction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ln w="0"/>
              </a:rPr>
              <a:t>In this chapter, examine a selection algorithm in the worst case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ln w="0"/>
              </a:rPr>
              <a:t>Guarantee a good split upon partitioning the array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ln w="0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>
                <a:ln w="0"/>
              </a:rPr>
              <a:t>definition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20</a:t>
            </a:fld>
            <a:r>
              <a:rPr kumimoji="1" lang="en-US" altLang="en-US" dirty="0"/>
              <a:t> / 23</a:t>
            </a:r>
            <a:endParaRPr kumimoji="1" lang="x-none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482797C-2DE1-49DB-9B80-E57910C3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522" y="3429000"/>
            <a:ext cx="3204863" cy="257991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2CA8F93-9220-4851-936A-56FFDD5B9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295" y="3491802"/>
            <a:ext cx="6835393" cy="212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96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Medians and Order Statistics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27480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Selection in worst-case Linear time</a:t>
                </a:r>
                <a:endParaRPr lang="en-US" altLang="ko-KR" sz="1800" dirty="0">
                  <a:ln w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ln w="0"/>
                  </a:rPr>
                  <a:t>Definition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ln w="0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ln w="0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ln w="0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ln w="0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ln w="0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ln w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ln w="0"/>
                  </a:rPr>
                  <a:t>Running time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n w="0"/>
                  </a:rPr>
                  <a:t>Worst-case running time of the algorithm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𝑆𝐸𝐿𝐸𝐶𝑇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n w="0"/>
                  </a:rPr>
                  <a:t>Step 1, 2, and 4 take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800" dirty="0">
                    <a:ln w="0"/>
                  </a:rPr>
                  <a:t> time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n w="0"/>
                  </a:rPr>
                  <a:t>Step 3 takes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⌈"/>
                        <m:endChr m:val="⌉"/>
                        <m:ctrlPr>
                          <a:rPr lang="en-US" altLang="ko-KR" sz="1800" i="1" dirty="0" smtClean="0">
                            <a:ln w="0"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ln w="0"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800" b="0" i="1" dirty="0" smtClean="0">
                            <a:ln w="0"/>
                            <a:latin typeface="Cambria Math" panose="02040503050406030204" pitchFamily="18" charset="0"/>
                          </a:rPr>
                          <m:t>/5</m:t>
                        </m:r>
                      </m:e>
                    </m:d>
                    <m:r>
                      <a:rPr lang="en-US" altLang="ko-KR" sz="1800" b="0" i="1" dirty="0" smtClean="0">
                        <a:ln w="0"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800" dirty="0">
                    <a:ln w="0"/>
                  </a:rPr>
                  <a:t> time </a:t>
                </a:r>
                <a:r>
                  <a:rPr lang="ko-KR" altLang="en-US" sz="1800" dirty="0">
                    <a:ln w="0"/>
                  </a:rPr>
                  <a:t>→ </a:t>
                </a:r>
                <a:r>
                  <a:rPr lang="en-US" altLang="ko-KR" sz="1800" dirty="0">
                    <a:ln w="0"/>
                  </a:rPr>
                  <a:t>use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𝑆𝐸𝐿𝐸𝐶𝑇</m:t>
                    </m:r>
                  </m:oMath>
                </a14:m>
                <a:r>
                  <a:rPr lang="en-US" altLang="ko-KR" sz="1800" dirty="0">
                    <a:ln w="0"/>
                  </a:rPr>
                  <a:t> function recursively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n w="0"/>
                  </a:rPr>
                  <a:t>Step 5 takes at most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(7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/10 +6) </m:t>
                    </m:r>
                  </m:oMath>
                </a14:m>
                <a:r>
                  <a:rPr lang="en-US" altLang="ko-KR" sz="1800" dirty="0">
                    <a:ln w="0"/>
                  </a:rPr>
                  <a:t>time</a:t>
                </a: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27480" cy="5692995"/>
              </a:xfrm>
              <a:blipFill>
                <a:blip r:embed="rId3"/>
                <a:stretch>
                  <a:fillRect l="-770" t="-8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21</a:t>
            </a:fld>
            <a:r>
              <a:rPr kumimoji="1" lang="en-US" altLang="en-US" dirty="0"/>
              <a:t> / 23</a:t>
            </a:r>
            <a:endParaRPr kumimoji="1" lang="x-none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482797C-2DE1-49DB-9B80-E57910C3E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522" y="1909189"/>
            <a:ext cx="3204863" cy="25799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77863D2-F71F-4E17-A533-0D37ED5F6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238" y="2119783"/>
            <a:ext cx="6903434" cy="180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62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Medians and Order Statistics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27480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Selection in worst-case Linear time</a:t>
                </a:r>
                <a:endParaRPr lang="en-US" altLang="ko-KR" sz="2000" b="1" dirty="0">
                  <a:ln w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ln w="0"/>
                  </a:rPr>
                  <a:t>Running time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n w="0"/>
                  </a:rPr>
                  <a:t>Step 5 takes at most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(7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/10 +6) </m:t>
                    </m:r>
                  </m:oMath>
                </a14:m>
                <a:r>
                  <a:rPr lang="en-US" altLang="ko-KR" sz="1800" dirty="0">
                    <a:ln w="0"/>
                  </a:rPr>
                  <a:t>time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n w="0"/>
                  </a:rPr>
                  <a:t>Already know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/10−6 </m:t>
                    </m:r>
                  </m:oMath>
                </a14:m>
                <a:r>
                  <a:rPr lang="en-US" altLang="ko-KR" dirty="0">
                    <a:ln w="0"/>
                  </a:rPr>
                  <a:t>elements are larger than median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dirty="0">
                  <a:ln w="0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ln w="0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ln w="0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ln w="0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ln w="0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500" dirty="0">
                  <a:ln w="0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n w="0"/>
                  </a:rPr>
                  <a:t>Only partition in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−(3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/10−6)=7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/10+6 </m:t>
                    </m:r>
                  </m:oMath>
                </a14:m>
                <a:r>
                  <a:rPr lang="en-US" altLang="ko-KR" dirty="0">
                    <a:ln w="0"/>
                  </a:rPr>
                  <a:t>elements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6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sz="1800" i="1" dirty="0" smtClean="0">
                            <a:ln w="0"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 smtClean="0">
                            <a:ln w="0"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800" b="0" i="1" dirty="0" smtClean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sz="1800" b="0" i="1" dirty="0" smtClean="0">
                            <a:ln w="0"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altLang="ko-KR" sz="1800" b="0" i="1" dirty="0" smtClean="0">
                                <a:ln w="0"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1800" b="0" i="1" dirty="0" smtClean="0">
                                    <a:ln w="0"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800" b="0" i="1" dirty="0" smtClean="0">
                                    <a:ln w="0"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ko-KR" sz="1800" b="0" i="1" dirty="0" smtClean="0">
                                    <a:ln w="0"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ko-KR" sz="1800" b="0" i="1" dirty="0" smtClean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800" b="0" i="1" dirty="0" smtClean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sz="1800" b="0" i="1" dirty="0" smtClean="0">
                            <a:ln w="0"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800" b="0" i="1" dirty="0" smtClean="0">
                                <a:ln w="0"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b="0" i="1" dirty="0" smtClean="0">
                                <a:ln w="0"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altLang="ko-KR" sz="1800" b="0" i="1" dirty="0" smtClean="0">
                                <a:ln w="0"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ko-KR" sz="1800" b="0" i="1" dirty="0" smtClean="0">
                                <a:ln w="0"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altLang="ko-KR" sz="1800" b="0" i="1" dirty="0" smtClean="0">
                            <a:ln w="0"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+6</m:t>
                        </m:r>
                      </m:e>
                    </m:d>
                    <m:r>
                      <a:rPr lang="en-US" altLang="ko-KR" sz="1800" b="0" i="1" dirty="0" smtClean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800" b="0" i="1" dirty="0" smtClean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ko-KR" sz="1800" b="0" i="1" dirty="0" smtClean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dirty="0" smtClean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sz="1800" b="0" i="1" dirty="0" smtClean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800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n w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800" i="1" dirty="0">
                        <a:ln w="0"/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800" b="0" i="1" dirty="0" smtClean="0">
                        <a:ln w="0"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𝑐𝑛</m:t>
                    </m:r>
                  </m:oMath>
                </a14:m>
                <a:r>
                  <a:rPr lang="en-US" altLang="ko-KR" sz="1800" dirty="0">
                    <a:ln w="0"/>
                  </a:rPr>
                  <a:t> </a:t>
                </a:r>
                <a:r>
                  <a:rPr lang="ko-KR" altLang="en-US" sz="1800" dirty="0">
                    <a:ln w="0"/>
                  </a:rPr>
                  <a:t>→</a:t>
                </a:r>
                <a:r>
                  <a:rPr lang="en-US" altLang="ko-KR" sz="1800" dirty="0">
                    <a:ln w="0"/>
                  </a:rPr>
                  <a:t> linear time algorithm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ln w="0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27480" cy="5692995"/>
              </a:xfrm>
              <a:blipFill>
                <a:blip r:embed="rId3"/>
                <a:stretch>
                  <a:fillRect l="-770" t="-8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22</a:t>
            </a:fld>
            <a:r>
              <a:rPr kumimoji="1" lang="en-US" altLang="en-US" dirty="0"/>
              <a:t> / 23</a:t>
            </a:r>
            <a:endParaRPr kumimoji="1" lang="x-none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482797C-2DE1-49DB-9B80-E57910C3E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522" y="1909189"/>
            <a:ext cx="3204863" cy="2579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785609-EFBB-E241-8A60-F0BE32D1B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411" y="2773144"/>
            <a:ext cx="2807063" cy="655856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32D7DDD1-9C6D-0142-9CF2-7255B0303F06}"/>
              </a:ext>
            </a:extLst>
          </p:cNvPr>
          <p:cNvCxnSpPr>
            <a:cxnSpLocks/>
          </p:cNvCxnSpPr>
          <p:nvPr/>
        </p:nvCxnSpPr>
        <p:spPr>
          <a:xfrm>
            <a:off x="2795954" y="3411415"/>
            <a:ext cx="5714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13E3E52-0F95-F340-A566-DFDD752CE827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2795954" y="3411415"/>
            <a:ext cx="260666" cy="2198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C3795-9DD0-3241-BF1B-0B3FB3921AE7}"/>
              </a:ext>
            </a:extLst>
          </p:cNvPr>
          <p:cNvSpPr txBox="1"/>
          <p:nvPr/>
        </p:nvSpPr>
        <p:spPr>
          <a:xfrm>
            <a:off x="1889671" y="3631222"/>
            <a:ext cx="181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number of groups larger than median</a:t>
            </a:r>
            <a:endParaRPr lang="ko-KR" altLang="en-US" sz="12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227EEE0-796D-F045-9103-660E6C412C0F}"/>
              </a:ext>
            </a:extLst>
          </p:cNvPr>
          <p:cNvCxnSpPr>
            <a:cxnSpLocks/>
          </p:cNvCxnSpPr>
          <p:nvPr/>
        </p:nvCxnSpPr>
        <p:spPr>
          <a:xfrm>
            <a:off x="3667464" y="3411415"/>
            <a:ext cx="37731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7B2E981-5B97-B84E-910F-505C5B8F450B}"/>
              </a:ext>
            </a:extLst>
          </p:cNvPr>
          <p:cNvCxnSpPr>
            <a:cxnSpLocks/>
          </p:cNvCxnSpPr>
          <p:nvPr/>
        </p:nvCxnSpPr>
        <p:spPr>
          <a:xfrm>
            <a:off x="3928130" y="3411415"/>
            <a:ext cx="266649" cy="2198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7E93AA-5BE2-B642-A36B-3D14900F3DA2}"/>
              </a:ext>
            </a:extLst>
          </p:cNvPr>
          <p:cNvSpPr txBox="1"/>
          <p:nvPr/>
        </p:nvSpPr>
        <p:spPr>
          <a:xfrm>
            <a:off x="3594851" y="3631222"/>
            <a:ext cx="181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Except the median &amp; last group</a:t>
            </a:r>
            <a:endParaRPr lang="ko-KR" altLang="en-US" sz="12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D56E6C7-6BDD-F64E-8975-E39DD591E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043" y="5524610"/>
            <a:ext cx="3468148" cy="11456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220E75-98D6-E54F-BF9A-12403887F6DB}"/>
                  </a:ext>
                </a:extLst>
              </p:cNvPr>
              <p:cNvSpPr txBox="1"/>
              <p:nvPr/>
            </p:nvSpPr>
            <p:spPr>
              <a:xfrm>
                <a:off x="5542236" y="5692995"/>
                <a:ext cx="5043386" cy="7612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ko-KR" altLang="en-US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→ </a:t>
                </a:r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for large constant c, the worst-case running time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𝑆</m:t>
                    </m:r>
                    <m:r>
                      <a:rPr lang="en-US" altLang="ko-KR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𝐸𝐿𝐸𝐶𝑇</m:t>
                    </m:r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linear</a:t>
                </a:r>
                <a:endParaRPr lang="en-US" altLang="ko-KR" b="0" dirty="0">
                  <a:solidFill>
                    <a:schemeClr val="accent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220E75-98D6-E54F-BF9A-12403887F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236" y="5692995"/>
                <a:ext cx="5043386" cy="761234"/>
              </a:xfrm>
              <a:prstGeom prst="rect">
                <a:avLst/>
              </a:prstGeom>
              <a:blipFill>
                <a:blip r:embed="rId7"/>
                <a:stretch>
                  <a:fillRect l="-1005" r="-1005" b="-1147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0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057" y="2968515"/>
            <a:ext cx="11053885" cy="920970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ko-KR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Thank</a:t>
            </a:r>
            <a:r>
              <a:rPr kumimoji="1" lang="ko-KR" altLang="en-US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6000" dirty="0"/>
              <a:t>You!</a:t>
            </a:r>
          </a:p>
          <a:p>
            <a:pPr marL="0" indent="0" algn="ctr">
              <a:lnSpc>
                <a:spcPct val="100000"/>
              </a:lnSpc>
              <a:buNone/>
            </a:pPr>
            <a:endParaRPr kumimoji="1" lang="en-US" altLang="ko-KR" sz="60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53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Sorting in Linear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27480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Counting sort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Introduction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</a:rPr>
                  <a:t>Sort the number according to keys that are small positive integer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</a:rPr>
                  <a:t>Assume that each of the input elements is an integer in the range 0 to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ko-KR" sz="1800" dirty="0">
                  <a:ln w="0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n w="0"/>
                  </a:rPr>
                  <a:t>The range of input elements are small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Running time of Counting sort: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</m:oMath>
                </a14:m>
                <a:endParaRPr lang="en-US" altLang="ko-KR" sz="1800" b="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Linear time algorithm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For input element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the number of elements less than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are computed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Use this information to put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directly in its position in the output array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ex) if 17 elements are less than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belongs in output position 18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Modify this method to handle the situation in which several elements have the same value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27480" cy="5286129"/>
              </a:xfrm>
              <a:blipFill>
                <a:blip r:embed="rId3"/>
                <a:stretch>
                  <a:fillRect l="-770" t="-9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3</a:t>
            </a:fld>
            <a:r>
              <a:rPr kumimoji="1" lang="en-US" altLang="en-US" dirty="0"/>
              <a:t> / 23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921352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Sorting in Linear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27480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Counting sort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Definition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1800" dirty="0">
                    <a:ln w="0"/>
                  </a:rPr>
                  <a:t> : input array   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sz="1800" dirty="0">
                    <a:ln w="0"/>
                  </a:rPr>
                  <a:t> : sorted output array   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 sz="1800" dirty="0">
                    <a:ln w="0"/>
                  </a:rPr>
                  <a:t> : temporary working storage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Each element of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</m:oMath>
                </a14:m>
                <a:r>
                  <a:rPr lang="en-US" altLang="ko-KR" sz="1800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a nonnegative integer no larger than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  <m:r>
                      <a:rPr lang="en-US" altLang="ko-KR" sz="180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=5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27480" cy="5286129"/>
              </a:xfrm>
              <a:blipFill>
                <a:blip r:embed="rId3"/>
                <a:stretch>
                  <a:fillRect l="-687" t="-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4</a:t>
            </a:fld>
            <a:r>
              <a:rPr kumimoji="1" lang="en-US" altLang="en-US" dirty="0"/>
              <a:t> / 23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88D6DA-8C91-C548-9885-D3FF50DE0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5299" b="50209"/>
          <a:stretch/>
        </p:blipFill>
        <p:spPr>
          <a:xfrm>
            <a:off x="1471884" y="2785022"/>
            <a:ext cx="3657047" cy="118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3B6064-7C41-2443-8975-291ACF4E34F1}"/>
                  </a:ext>
                </a:extLst>
              </p:cNvPr>
              <p:cNvSpPr txBox="1"/>
              <p:nvPr/>
            </p:nvSpPr>
            <p:spPr>
              <a:xfrm>
                <a:off x="5281799" y="2940442"/>
                <a:ext cx="6797350" cy="353000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𝑎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 :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𝐶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holds the number of input elements equal 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for each integer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=0, 1,…,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𝑏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accumulate the array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𝐶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in step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𝑎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𝑏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array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𝐶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represents how many input elements are less than or equal 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</m:oMath>
                </a14:m>
                <a:endParaRPr lang="en-US" altLang="ko-KR" i="1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𝑐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~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the array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𝐶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represents the proper position index for each value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(1~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𝑐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~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𝑒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place input elements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to output array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𝐵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according to the index value of array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𝐶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the sorted output array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3B6064-7C41-2443-8975-291ACF4E3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799" y="2940442"/>
                <a:ext cx="6797350" cy="3530005"/>
              </a:xfrm>
              <a:prstGeom prst="rect">
                <a:avLst/>
              </a:prstGeom>
              <a:blipFill>
                <a:blip r:embed="rId5"/>
                <a:stretch>
                  <a:fillRect l="-538" r="-717" b="-19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>
            <a:extLst>
              <a:ext uri="{FF2B5EF4-FFF2-40B4-BE49-F238E27FC236}">
                <a16:creationId xmlns:a16="http://schemas.microsoft.com/office/drawing/2014/main" id="{92455D95-29D6-AE41-8FE2-26B35B89173E}"/>
              </a:ext>
            </a:extLst>
          </p:cNvPr>
          <p:cNvGrpSpPr/>
          <p:nvPr/>
        </p:nvGrpSpPr>
        <p:grpSpPr>
          <a:xfrm>
            <a:off x="1280294" y="4084796"/>
            <a:ext cx="3883750" cy="1183169"/>
            <a:chOff x="1393646" y="4353684"/>
            <a:chExt cx="3883750" cy="118316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F6235DD-51B7-E245-823A-64EBF1CC6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482" r="547" b="50209"/>
            <a:stretch/>
          </p:blipFill>
          <p:spPr>
            <a:xfrm>
              <a:off x="1393646" y="4353684"/>
              <a:ext cx="1863636" cy="118316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6CC77D5-A0B7-8F4F-9070-4CF692AD2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0941" r="67029" b="-732"/>
            <a:stretch/>
          </p:blipFill>
          <p:spPr>
            <a:xfrm>
              <a:off x="3413760" y="4353684"/>
              <a:ext cx="1863636" cy="1183169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9B8A53F-2638-FD46-B8D2-75DB5A4C61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00" t="49466" b="743"/>
          <a:stretch/>
        </p:blipFill>
        <p:spPr>
          <a:xfrm>
            <a:off x="1468274" y="5384570"/>
            <a:ext cx="3657047" cy="11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02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Sorting in Linear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27480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Counting sort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Pseudocode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sz="1800" dirty="0">
                    <a:ln w="0"/>
                  </a:rPr>
                  <a:t> : input array   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sz="1800" dirty="0">
                    <a:ln w="0"/>
                  </a:rPr>
                  <a:t> : sorted output array   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 sz="1800" dirty="0">
                    <a:ln w="0"/>
                  </a:rPr>
                  <a:t> : temporary working storage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Each element of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</m:oMath>
                </a14:m>
                <a:r>
                  <a:rPr lang="en-US" altLang="ko-KR" sz="1800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a nonnegative integer no larger than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  <m:r>
                      <a:rPr lang="en-US" altLang="ko-KR" sz="180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=5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27480" cy="5286129"/>
              </a:xfrm>
              <a:blipFill>
                <a:blip r:embed="rId3"/>
                <a:stretch>
                  <a:fillRect l="-687" t="-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5</a:t>
            </a:fld>
            <a:r>
              <a:rPr kumimoji="1" lang="en-US" altLang="en-US" dirty="0"/>
              <a:t> / 23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88D6DA-8C91-C548-9885-D3FF50DE0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42" t="6662" r="36687" b="63833"/>
          <a:stretch/>
        </p:blipFill>
        <p:spPr>
          <a:xfrm>
            <a:off x="4348862" y="5505764"/>
            <a:ext cx="1863636" cy="7011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3B6064-7C41-2443-8975-291ACF4E34F1}"/>
                  </a:ext>
                </a:extLst>
              </p:cNvPr>
              <p:cNvSpPr txBox="1"/>
              <p:nvPr/>
            </p:nvSpPr>
            <p:spPr>
              <a:xfrm>
                <a:off x="6731826" y="2821853"/>
                <a:ext cx="5235269" cy="214501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𝑖𝑛𝑒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2~3 :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initialize the array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𝐶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to all zeros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𝑙𝑖𝑛𝑒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4~5 :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count the number of each number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(1~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from input array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𝑖𝑛𝑒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7~8 :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accumulate the array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𝐶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𝑙𝑖𝑛𝑒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10~12 :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place each element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𝑗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into its correct sorted position in the output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𝐵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3B6064-7C41-2443-8975-291ACF4E3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826" y="2821853"/>
                <a:ext cx="5235269" cy="2145011"/>
              </a:xfrm>
              <a:prstGeom prst="rect">
                <a:avLst/>
              </a:prstGeom>
              <a:blipFill>
                <a:blip r:embed="rId5"/>
                <a:stretch>
                  <a:fillRect l="-698" b="-3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975D0EC0-3DAD-B949-BF66-E1DBA1897E08}"/>
              </a:ext>
            </a:extLst>
          </p:cNvPr>
          <p:cNvGrpSpPr/>
          <p:nvPr/>
        </p:nvGrpSpPr>
        <p:grpSpPr>
          <a:xfrm>
            <a:off x="6574181" y="5323350"/>
            <a:ext cx="5362512" cy="947839"/>
            <a:chOff x="6043029" y="5183233"/>
            <a:chExt cx="5362512" cy="94783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F6235DD-51B7-E245-823A-64EBF1CC6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482" t="-1" r="547" b="60902"/>
            <a:stretch/>
          </p:blipFill>
          <p:spPr>
            <a:xfrm>
              <a:off x="6043029" y="5192605"/>
              <a:ext cx="1863636" cy="92909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6CC77D5-A0B7-8F4F-9070-4CF692AD2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0941" r="67029" b="9171"/>
            <a:stretch/>
          </p:blipFill>
          <p:spPr>
            <a:xfrm>
              <a:off x="7907577" y="5183233"/>
              <a:ext cx="1863636" cy="94783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9B8A53F-2638-FD46-B8D2-75DB5A4C6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150" t="57022" b="12926"/>
            <a:stretch/>
          </p:blipFill>
          <p:spPr>
            <a:xfrm>
              <a:off x="9605238" y="5295979"/>
              <a:ext cx="1800303" cy="714104"/>
            </a:xfrm>
            <a:prstGeom prst="rect">
              <a:avLst/>
            </a:prstGeom>
          </p:spPr>
        </p:pic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64FFEB3-C2B4-F442-8F65-B9CD67408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0604" y="2709918"/>
            <a:ext cx="4811487" cy="25997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3B1F87D-AE45-E94A-8838-0D0F629F71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67028" b="60902"/>
          <a:stretch/>
        </p:blipFill>
        <p:spPr>
          <a:xfrm>
            <a:off x="2032915" y="5332724"/>
            <a:ext cx="1863636" cy="92909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9F38A64-1840-F44F-855E-F01A64FDA73A}"/>
              </a:ext>
            </a:extLst>
          </p:cNvPr>
          <p:cNvCxnSpPr>
            <a:cxnSpLocks/>
          </p:cNvCxnSpPr>
          <p:nvPr/>
        </p:nvCxnSpPr>
        <p:spPr>
          <a:xfrm flipV="1">
            <a:off x="3966220" y="5856319"/>
            <a:ext cx="443168" cy="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862422E-91DC-C34E-9319-DFFEB2B4220B}"/>
              </a:ext>
            </a:extLst>
          </p:cNvPr>
          <p:cNvCxnSpPr>
            <a:cxnSpLocks/>
          </p:cNvCxnSpPr>
          <p:nvPr/>
        </p:nvCxnSpPr>
        <p:spPr>
          <a:xfrm flipV="1">
            <a:off x="6096000" y="5864832"/>
            <a:ext cx="443168" cy="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4164CA-5FD4-0944-B320-5D432B527D78}"/>
                  </a:ext>
                </a:extLst>
              </p:cNvPr>
              <p:cNvSpPr txBox="1"/>
              <p:nvPr/>
            </p:nvSpPr>
            <p:spPr>
              <a:xfrm>
                <a:off x="2333914" y="6261815"/>
                <a:ext cx="10420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𝑙𝑖𝑛𝑒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 4~5</m:t>
                      </m:r>
                    </m:oMath>
                  </m:oMathPara>
                </a14:m>
                <a:endParaRPr lang="ko-KR" altLang="en-US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4164CA-5FD4-0944-B320-5D432B527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914" y="6261815"/>
                <a:ext cx="104206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677130-9C5F-FB47-BFD9-33B9D10A761C}"/>
                  </a:ext>
                </a:extLst>
              </p:cNvPr>
              <p:cNvSpPr txBox="1"/>
              <p:nvPr/>
            </p:nvSpPr>
            <p:spPr>
              <a:xfrm>
                <a:off x="4853423" y="6261814"/>
                <a:ext cx="10420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𝑙𝑖𝑛𝑒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 7~8</m:t>
                      </m:r>
                    </m:oMath>
                  </m:oMathPara>
                </a14:m>
                <a:endParaRPr lang="ko-KR" altLang="en-US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677130-9C5F-FB47-BFD9-33B9D10A7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423" y="6261814"/>
                <a:ext cx="104206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7B5B32-5F1C-2043-A1CF-76742B60124B}"/>
                  </a:ext>
                </a:extLst>
              </p:cNvPr>
              <p:cNvSpPr txBox="1"/>
              <p:nvPr/>
            </p:nvSpPr>
            <p:spPr>
              <a:xfrm>
                <a:off x="8619880" y="6261814"/>
                <a:ext cx="10420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𝑙𝑖𝑛𝑒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 10~12</m:t>
                      </m:r>
                    </m:oMath>
                  </m:oMathPara>
                </a14:m>
                <a:endParaRPr lang="ko-KR" altLang="en-US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77B5B32-5F1C-2043-A1CF-76742B601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880" y="6261814"/>
                <a:ext cx="1042062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7678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Sorting in Linear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27480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Counting sort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Running Time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For input size n, the running time of counting sort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27480" cy="5286129"/>
              </a:xfrm>
              <a:blipFill>
                <a:blip r:embed="rId3"/>
                <a:stretch>
                  <a:fillRect l="-687" t="-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6</a:t>
            </a:fld>
            <a:r>
              <a:rPr kumimoji="1" lang="en-US" altLang="en-US" dirty="0"/>
              <a:t> / 23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3B6064-7C41-2443-8975-291ACF4E34F1}"/>
                  </a:ext>
                </a:extLst>
              </p:cNvPr>
              <p:cNvSpPr txBox="1"/>
              <p:nvPr/>
            </p:nvSpPr>
            <p:spPr>
              <a:xfrm>
                <a:off x="6859126" y="2882898"/>
                <a:ext cx="5235269" cy="21462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𝑖𝑛𝑒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2~3 :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𝑘</m:t>
                        </m:r>
                      </m:e>
                    </m:d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𝑙𝑖𝑛𝑒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4~5 :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𝑖𝑛𝑒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7~8 :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𝑘</m:t>
                        </m:r>
                      </m:e>
                    </m:d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𝑙𝑖𝑛𝑒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10~12 :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   </a:t>
                </a:r>
                <a:r>
                  <a:rPr lang="ko-KR" altLang="en-US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→ </a:t>
                </a:r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overall running 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𝑘</m:t>
                        </m:r>
                        <m:r>
                          <a:rPr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+</m:t>
                        </m:r>
                        <m:r>
                          <a:rPr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</m:oMath>
                </a14:m>
                <a:endParaRPr lang="en-US" altLang="ko-KR" dirty="0">
                  <a:solidFill>
                    <a:schemeClr val="accent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3B6064-7C41-2443-8975-291ACF4E3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126" y="2882898"/>
                <a:ext cx="5235269" cy="2146229"/>
              </a:xfrm>
              <a:prstGeom prst="rect">
                <a:avLst/>
              </a:prstGeom>
              <a:blipFill>
                <a:blip r:embed="rId4"/>
                <a:stretch>
                  <a:fillRect l="-6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64FFEB3-C2B4-F442-8F65-B9CD67408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476" y="2429372"/>
            <a:ext cx="4811487" cy="2599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08A040-78AA-F745-B926-AACCB3ACCB78}"/>
                  </a:ext>
                </a:extLst>
              </p:cNvPr>
              <p:cNvSpPr txBox="1"/>
              <p:nvPr/>
            </p:nvSpPr>
            <p:spPr>
              <a:xfrm>
                <a:off x="1560476" y="5117653"/>
                <a:ext cx="9934838" cy="7612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ko-KR" altLang="en-US" dirty="0">
                    <a:solidFill>
                      <a:srgbClr val="FF000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→ 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we usually use counting sort when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</m:t>
                    </m:r>
                    <m:r>
                      <a:rPr lang="en-US" altLang="ko-K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=</m:t>
                    </m:r>
                    <m:r>
                      <a:rPr lang="en-US" altLang="ko-K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𝑂</m:t>
                    </m:r>
                    <m:r>
                      <a:rPr lang="en-US" altLang="ko-K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because the performance of counting sort is up to constant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</m:t>
                    </m:r>
                  </m:oMath>
                </a14:m>
                <a:endParaRPr lang="en-US" altLang="ko-KR" b="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08A040-78AA-F745-B926-AACCB3ACC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476" y="5117653"/>
                <a:ext cx="9934838" cy="761234"/>
              </a:xfrm>
              <a:prstGeom prst="rect">
                <a:avLst/>
              </a:prstGeom>
              <a:blipFill>
                <a:blip r:embed="rId6"/>
                <a:stretch>
                  <a:fillRect l="-552" b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7021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Sorting in Linear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27480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Counting sort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Conclusion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Counting sort beats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which is the lower bound of comparison sort model 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Counting sort is not a comparison sort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no comparisons between input elements occur anywhere in the code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Counting sort uses the actual values of the elements to index into an array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It is </a:t>
                </a:r>
                <a:r>
                  <a:rPr lang="en-US" altLang="ko-KR" sz="1800" dirty="0">
                    <a:solidFill>
                      <a:schemeClr val="accent1"/>
                    </a:solidFill>
                    <a:latin typeface="KoPub돋움체_Pro Medium"/>
                    <a:ea typeface="KoPub돋움체_Pro Medium"/>
                  </a:rPr>
                  <a:t>stable algorithm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Numbers with the same value appear in the output array in the same order as they do in the input array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This property is used in radix sort</a:t>
                </a: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27480" cy="5286129"/>
              </a:xfrm>
              <a:blipFill>
                <a:blip r:embed="rId3"/>
                <a:stretch>
                  <a:fillRect l="-770" t="-9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7</a:t>
            </a:fld>
            <a:r>
              <a:rPr kumimoji="1" lang="en-US" altLang="en-US" dirty="0"/>
              <a:t> / 23</a:t>
            </a:r>
            <a:endParaRPr kumimoji="1" lang="x-none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84452F8-3AEF-1C41-BD78-87FFA365434B}"/>
              </a:ext>
            </a:extLst>
          </p:cNvPr>
          <p:cNvGrpSpPr/>
          <p:nvPr/>
        </p:nvGrpSpPr>
        <p:grpSpPr>
          <a:xfrm>
            <a:off x="2145716" y="5558011"/>
            <a:ext cx="4023966" cy="630303"/>
            <a:chOff x="2485350" y="5636388"/>
            <a:chExt cx="4023966" cy="6303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D579584-C2AD-9648-84F2-9A5E00B02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-1" r="67858" b="78240"/>
            <a:stretch/>
          </p:blipFill>
          <p:spPr>
            <a:xfrm>
              <a:off x="2485350" y="5692995"/>
              <a:ext cx="1816686" cy="51709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B657778-9467-2A4A-9A31-1CADF68A1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860" t="60032" b="13443"/>
            <a:stretch/>
          </p:blipFill>
          <p:spPr>
            <a:xfrm>
              <a:off x="4692630" y="5636388"/>
              <a:ext cx="1816686" cy="630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8401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Sorting in Linear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27480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Radix sort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Definition &amp; Pseudocode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for</a:t>
                </a:r>
                <a:r>
                  <a:rPr lang="ko-KR" altLang="en-US" sz="1800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800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decimal digit, each column uses only 10 places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 generally,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𝑑</m:t>
                    </m:r>
                    <m:r>
                      <a:rPr lang="en-US" altLang="ko-KR" sz="180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</m:oMath>
                </a14:m>
                <a:r>
                  <a:rPr lang="en-US" altLang="ko-KR" sz="1800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digit number occupy a field of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𝑑</m:t>
                    </m:r>
                  </m:oMath>
                </a14:m>
                <a:r>
                  <a:rPr lang="en-US" altLang="ko-KR" sz="1800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column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Radix sort solves the problem counterintuitively by sorting on </a:t>
                </a:r>
                <a:r>
                  <a:rPr lang="en-US" altLang="ko-KR" sz="1800" dirty="0">
                    <a:ln w="0"/>
                    <a:solidFill>
                      <a:schemeClr val="accent1"/>
                    </a:solidFill>
                    <a:latin typeface="KoPub돋움체_Pro Medium"/>
                    <a:ea typeface="KoPub돋움체_Pro Medium"/>
                  </a:rPr>
                  <a:t>the least significant digit first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  <a:latin typeface="KoPub돋움체_Pro Medium"/>
                    <a:ea typeface="KoPub돋움체_Pro Medium"/>
                  </a:rPr>
                  <a:t>In order for radix sort to work correctly, the digit sorts </a:t>
                </a:r>
                <a:r>
                  <a:rPr lang="en-US" altLang="ko-KR" sz="1800" dirty="0">
                    <a:ln w="0"/>
                    <a:solidFill>
                      <a:schemeClr val="accent1"/>
                    </a:solidFill>
                    <a:latin typeface="KoPub돋움체_Pro Medium"/>
                    <a:ea typeface="KoPub돋움체_Pro Medium"/>
                  </a:rPr>
                  <a:t>must be stable</a:t>
                </a:r>
                <a:endParaRPr lang="en-US" altLang="ko-KR" sz="2000" dirty="0">
                  <a:solidFill>
                    <a:schemeClr val="accent1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27480" cy="5286129"/>
              </a:xfrm>
              <a:blipFill>
                <a:blip r:embed="rId3"/>
                <a:stretch>
                  <a:fillRect l="-770" t="-9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8</a:t>
            </a:fld>
            <a:r>
              <a:rPr kumimoji="1" lang="en-US" altLang="en-US" dirty="0"/>
              <a:t> / 23</a:t>
            </a:r>
            <a:endParaRPr kumimoji="1" lang="x-none" altLang="en-US" dirty="0"/>
          </a:p>
        </p:txBody>
      </p:sp>
      <p:pic>
        <p:nvPicPr>
          <p:cNvPr id="4" name="그림 3" descr="텍스트, 장치, 영수증이(가) 표시된 사진&#10;&#10;자동 생성된 설명">
            <a:extLst>
              <a:ext uri="{FF2B5EF4-FFF2-40B4-BE49-F238E27FC236}">
                <a16:creationId xmlns:a16="http://schemas.microsoft.com/office/drawing/2014/main" id="{BE205030-CD23-2B46-866A-AF80FF8CD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045" y="3717989"/>
            <a:ext cx="3541182" cy="174203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4A52149-FFDF-4443-86DF-CD5C40B86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08069"/>
            <a:ext cx="4451694" cy="9307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EA8A4E5-F91D-E541-9C45-4FFF2993C30D}"/>
              </a:ext>
            </a:extLst>
          </p:cNvPr>
          <p:cNvSpPr/>
          <p:nvPr/>
        </p:nvSpPr>
        <p:spPr>
          <a:xfrm>
            <a:off x="3880022" y="4267200"/>
            <a:ext cx="469556" cy="471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828C3A-FCBF-C84E-AE68-751C5430EA63}"/>
              </a:ext>
            </a:extLst>
          </p:cNvPr>
          <p:cNvSpPr/>
          <p:nvPr/>
        </p:nvSpPr>
        <p:spPr>
          <a:xfrm>
            <a:off x="4882239" y="4267200"/>
            <a:ext cx="469556" cy="222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31E4CD-7565-4A4B-9070-E07BDE1A9064}"/>
              </a:ext>
            </a:extLst>
          </p:cNvPr>
          <p:cNvSpPr/>
          <p:nvPr/>
        </p:nvSpPr>
        <p:spPr>
          <a:xfrm>
            <a:off x="4882239" y="5147513"/>
            <a:ext cx="469556" cy="2224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426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Sorting in Linear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27480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Bucket sort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Introduction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assume that the input is drawn from a uniform distribution and has an average-case running time of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sz="180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assume that the input is generated by a random process that distributes elements uniformly and independently over the interval [0, 1)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Divide the interval [0,1) into equal-sized subintervals (buckets)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Distributes the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input numbers into the buckets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Sort the numbers in each bucket </a:t>
                </a:r>
                <a:r>
                  <a:rPr lang="ko-KR" altLang="en-US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go through the bucket in order </a:t>
                </a:r>
                <a:r>
                  <a:rPr lang="ko-KR" altLang="en-US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listing the elements in each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27480" cy="5286129"/>
              </a:xfrm>
              <a:blipFill>
                <a:blip r:embed="rId3"/>
                <a:stretch>
                  <a:fillRect l="-770" t="-9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9</a:t>
            </a:fld>
            <a:r>
              <a:rPr kumimoji="1" lang="en-US" altLang="en-US" dirty="0"/>
              <a:t> / 23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2F5C9D-9CF1-474A-9655-07BE4A239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662" y="5121414"/>
            <a:ext cx="2857899" cy="12003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A6E1C7-65BC-446B-8A54-FF072B8B7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6850" y="5092836"/>
            <a:ext cx="2829320" cy="1228896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7741106-F61B-4302-A388-2F90D5C65BC4}"/>
              </a:ext>
            </a:extLst>
          </p:cNvPr>
          <p:cNvCxnSpPr>
            <a:cxnSpLocks/>
          </p:cNvCxnSpPr>
          <p:nvPr/>
        </p:nvCxnSpPr>
        <p:spPr>
          <a:xfrm flipV="1">
            <a:off x="5652832" y="5834352"/>
            <a:ext cx="443168" cy="0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85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0B0AC476AE2404892285925C8028CAD" ma:contentTypeVersion="0" ma:contentTypeDescription="새 문서를 만듭니다." ma:contentTypeScope="" ma:versionID="c08438f5f632b001068e8720fe8baeb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07795a6e1969126afd282ed6d633bd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7EFED-8C11-4EC9-BB7A-F0D6136EE492}">
  <ds:schemaRefs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B04EF5A-30FB-438D-BB7B-EB80AC2ACB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7423A6-9200-4B82-8682-20E2FE4F6B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41004</TotalTime>
  <Words>2177</Words>
  <Application>Microsoft Macintosh PowerPoint</Application>
  <PresentationFormat>와이드스크린</PresentationFormat>
  <Paragraphs>349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KoPub돋움체_Pro Medium</vt:lpstr>
      <vt:lpstr>Cambria Math</vt:lpstr>
      <vt:lpstr>Calibri</vt:lpstr>
      <vt:lpstr>Wingdings</vt:lpstr>
      <vt:lpstr>Arial</vt:lpstr>
      <vt:lpstr>Office 테마</vt:lpstr>
      <vt:lpstr>Introduction to Algorithms</vt:lpstr>
      <vt:lpstr>Contents</vt:lpstr>
      <vt:lpstr>Sorting in Linear Time</vt:lpstr>
      <vt:lpstr>Sorting in Linear Time</vt:lpstr>
      <vt:lpstr>Sorting in Linear Time</vt:lpstr>
      <vt:lpstr>Sorting in Linear Time</vt:lpstr>
      <vt:lpstr>Sorting in Linear Time</vt:lpstr>
      <vt:lpstr>Sorting in Linear Time</vt:lpstr>
      <vt:lpstr>Sorting in Linear Time</vt:lpstr>
      <vt:lpstr>Sorting in Linear Time</vt:lpstr>
      <vt:lpstr>Sorting in Linear Time</vt:lpstr>
      <vt:lpstr>Sorting in Linear Time</vt:lpstr>
      <vt:lpstr>Contents</vt:lpstr>
      <vt:lpstr>Medians and Order Statistics</vt:lpstr>
      <vt:lpstr>Medians and Order Statistics</vt:lpstr>
      <vt:lpstr>Medians and Order Statistics</vt:lpstr>
      <vt:lpstr>Medians and Order Statistics</vt:lpstr>
      <vt:lpstr>Medians and Order Statistics</vt:lpstr>
      <vt:lpstr>Medians and Order Statistics</vt:lpstr>
      <vt:lpstr>Medians and Order Statistics</vt:lpstr>
      <vt:lpstr>Medians and Order Statistics</vt:lpstr>
      <vt:lpstr>Medians and Order Statistics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이강만</dc:creator>
  <cp:lastModifiedBy>김 동연</cp:lastModifiedBy>
  <cp:revision>1841</cp:revision>
  <cp:lastPrinted>2021-05-14T05:14:04Z</cp:lastPrinted>
  <dcterms:created xsi:type="dcterms:W3CDTF">2020-09-17T05:44:36Z</dcterms:created>
  <dcterms:modified xsi:type="dcterms:W3CDTF">2021-10-29T05:09:06Z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0x01010080B0AC476AE2404892285925C8028CAD</vt:lpwstr>
  </property>
</Properties>
</file>